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1.jpg"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697" r:id="rId2"/>
    <p:sldId id="270" r:id="rId3"/>
    <p:sldId id="272" r:id="rId4"/>
    <p:sldId id="273" r:id="rId5"/>
    <p:sldId id="278" r:id="rId6"/>
    <p:sldId id="274" r:id="rId7"/>
    <p:sldId id="280" r:id="rId8"/>
    <p:sldId id="281" r:id="rId9"/>
    <p:sldId id="275" r:id="rId10"/>
    <p:sldId id="695" r:id="rId11"/>
    <p:sldId id="696" r:id="rId12"/>
    <p:sldId id="279" r:id="rId13"/>
    <p:sldId id="276" r:id="rId14"/>
    <p:sldId id="282" r:id="rId15"/>
    <p:sldId id="283" r:id="rId16"/>
    <p:sldId id="328" r:id="rId17"/>
    <p:sldId id="327"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92" autoAdjust="0"/>
    <p:restoredTop sz="93792" autoAdjust="0"/>
  </p:normalViewPr>
  <p:slideViewPr>
    <p:cSldViewPr snapToGrid="0">
      <p:cViewPr>
        <p:scale>
          <a:sx n="80" d="100"/>
          <a:sy n="80" d="100"/>
        </p:scale>
        <p:origin x="504" y="4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4BA2A-B08A-1D49-9F6E-0EEE22FC5F3C}" type="datetimeFigureOut">
              <a:rPr lang="en-US" smtClean="0"/>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A0693-2063-4F46-A059-49B337665649}" type="slidenum">
              <a:rPr lang="en-US" smtClean="0"/>
              <a:t>‹#›</a:t>
            </a:fld>
            <a:endParaRPr lang="en-US" dirty="0"/>
          </a:p>
        </p:txBody>
      </p:sp>
    </p:spTree>
    <p:extLst>
      <p:ext uri="{BB962C8B-B14F-4D97-AF65-F5344CB8AC3E}">
        <p14:creationId xmlns:p14="http://schemas.microsoft.com/office/powerpoint/2010/main" val="791387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ndyhookpromise.org/our-programs/save-promise-clu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0693-2063-4F46-A059-49B337665649}" type="slidenum">
              <a:rPr lang="en-US" smtClean="0"/>
              <a:t>2</a:t>
            </a:fld>
            <a:endParaRPr lang="en-US" dirty="0"/>
          </a:p>
        </p:txBody>
      </p:sp>
    </p:spTree>
    <p:extLst>
      <p:ext uri="{BB962C8B-B14F-4D97-AF65-F5344CB8AC3E}">
        <p14:creationId xmlns:p14="http://schemas.microsoft.com/office/powerpoint/2010/main" val="209300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Stipend $384 (2- $100 &amp; 1-$184)</a:t>
            </a:r>
          </a:p>
          <a:p>
            <a:endParaRPr lang="en-US" dirty="0"/>
          </a:p>
          <a:p>
            <a:r>
              <a:rPr lang="en-US" dirty="0"/>
              <a:t>Implementation Plan</a:t>
            </a:r>
          </a:p>
          <a:p>
            <a:endParaRPr lang="en-US" dirty="0"/>
          </a:p>
          <a:p>
            <a:r>
              <a:rPr lang="en-US" dirty="0"/>
              <a:t>Team Channel</a:t>
            </a:r>
          </a:p>
          <a:p>
            <a:endParaRPr lang="en-US" dirty="0"/>
          </a:p>
          <a:p>
            <a:r>
              <a:rPr lang="en-US" dirty="0"/>
              <a:t>Monthly Meetings</a:t>
            </a:r>
          </a:p>
          <a:p>
            <a:endParaRPr lang="en-US" dirty="0"/>
          </a:p>
          <a:p>
            <a:pPr defTabSz="462366">
              <a:defRPr/>
            </a:pPr>
            <a:r>
              <a:rPr lang="en-US" b="0" dirty="0">
                <a:solidFill>
                  <a:srgbClr val="00B050"/>
                </a:solidFill>
              </a:rPr>
              <a:t>Dates of Observance</a:t>
            </a:r>
          </a:p>
          <a:p>
            <a:endParaRPr lang="en-US" dirty="0"/>
          </a:p>
          <a:p>
            <a:endParaRPr lang="en-US" dirty="0"/>
          </a:p>
        </p:txBody>
      </p:sp>
      <p:sp>
        <p:nvSpPr>
          <p:cNvPr id="4" name="Slide Number Placeholder 3"/>
          <p:cNvSpPr>
            <a:spLocks noGrp="1"/>
          </p:cNvSpPr>
          <p:nvPr>
            <p:ph type="sldNum" sz="quarter" idx="5"/>
          </p:nvPr>
        </p:nvSpPr>
        <p:spPr/>
        <p:txBody>
          <a:bodyPr/>
          <a:lstStyle/>
          <a:p>
            <a:fld id="{6240A377-4153-7D42-A67C-7146F61FF122}" type="slidenum">
              <a:rPr lang="en-US" smtClean="0"/>
              <a:pPr/>
              <a:t>17</a:t>
            </a:fld>
            <a:endParaRPr lang="en-US" dirty="0"/>
          </a:p>
        </p:txBody>
      </p:sp>
    </p:spTree>
    <p:extLst>
      <p:ext uri="{BB962C8B-B14F-4D97-AF65-F5344CB8AC3E}">
        <p14:creationId xmlns:p14="http://schemas.microsoft.com/office/powerpoint/2010/main" val="378312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a continuing partnership between the Broward County Public School, United Way of Broward County and Children Services Council.   </a:t>
            </a:r>
          </a:p>
          <a:p>
            <a:endParaRPr lang="en-US" dirty="0"/>
          </a:p>
        </p:txBody>
      </p:sp>
      <p:sp>
        <p:nvSpPr>
          <p:cNvPr id="4" name="Slide Number Placeholder 3"/>
          <p:cNvSpPr>
            <a:spLocks noGrp="1"/>
          </p:cNvSpPr>
          <p:nvPr>
            <p:ph type="sldNum" sz="quarter" idx="5"/>
          </p:nvPr>
        </p:nvSpPr>
        <p:spPr/>
        <p:txBody>
          <a:bodyPr/>
          <a:lstStyle/>
          <a:p>
            <a:fld id="{75DA0693-2063-4F46-A059-49B337665649}" type="slidenum">
              <a:rPr lang="en-US" smtClean="0"/>
              <a:t>4</a:t>
            </a:fld>
            <a:endParaRPr lang="en-US" dirty="0"/>
          </a:p>
        </p:txBody>
      </p:sp>
    </p:spTree>
    <p:extLst>
      <p:ext uri="{BB962C8B-B14F-4D97-AF65-F5344CB8AC3E}">
        <p14:creationId xmlns:p14="http://schemas.microsoft.com/office/powerpoint/2010/main" val="85688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0693-2063-4F46-A059-49B337665649}" type="slidenum">
              <a:rPr lang="en-US" smtClean="0"/>
              <a:t>5</a:t>
            </a:fld>
            <a:endParaRPr lang="en-US" dirty="0"/>
          </a:p>
        </p:txBody>
      </p:sp>
    </p:spTree>
    <p:extLst>
      <p:ext uri="{BB962C8B-B14F-4D97-AF65-F5344CB8AC3E}">
        <p14:creationId xmlns:p14="http://schemas.microsoft.com/office/powerpoint/2010/main" val="26755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data show</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Improve the health and safety in your community with </a:t>
            </a:r>
            <a:r>
              <a:rPr lang="en-US" sz="1200" b="1" dirty="0"/>
              <a:t>Positive Community Norms (PCN)</a:t>
            </a:r>
            <a:r>
              <a:rPr lang="en-US" sz="1200" dirty="0"/>
              <a:t>, an approach that promotes protective factors, increases healthy norms, and changes community cultures on issues including substance use, traffic safety, child maltreatment, youth suicide, and more. PCN can help you design and implement powerful communications campaigns that shift perceptions, attitudes, and behaviors to achieve authentic community transformation.  We want to grow the positive in our communities and highlight all the prevention work that are our schools are already doing to continue to improve school climate.  </a:t>
            </a:r>
          </a:p>
        </p:txBody>
      </p:sp>
      <p:sp>
        <p:nvSpPr>
          <p:cNvPr id="4" name="Slide Number Placeholder 3"/>
          <p:cNvSpPr>
            <a:spLocks noGrp="1"/>
          </p:cNvSpPr>
          <p:nvPr>
            <p:ph type="sldNum" sz="quarter" idx="5"/>
          </p:nvPr>
        </p:nvSpPr>
        <p:spPr/>
        <p:txBody>
          <a:bodyPr/>
          <a:lstStyle/>
          <a:p>
            <a:fld id="{75DA0693-2063-4F46-A059-49B337665649}" type="slidenum">
              <a:rPr lang="en-US" smtClean="0"/>
              <a:t>6</a:t>
            </a:fld>
            <a:endParaRPr lang="en-US" dirty="0"/>
          </a:p>
        </p:txBody>
      </p:sp>
    </p:spTree>
    <p:extLst>
      <p:ext uri="{BB962C8B-B14F-4D97-AF65-F5344CB8AC3E}">
        <p14:creationId xmlns:p14="http://schemas.microsoft.com/office/powerpoint/2010/main" val="422595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Social Norms are people's belief about the attitudes and behaviors that are normal, acceptable, or even expected in a particular social context.  In many situations, people's perception of these norms will greatly influence their behavior. According to the social norm's theory, people tend to misperceive, i.e., exaggerate the negative health behavior of their peers.  If people think harmful behavior is typical, they are most likely to engage in that type of behavior.  Therefore, we want to change perception to match reality and for the most part our students are doing the right thing.  </a:t>
            </a:r>
          </a:p>
          <a:p>
            <a:endParaRPr lang="en-US" dirty="0"/>
          </a:p>
          <a:p>
            <a:r>
              <a:rPr lang="en-US" dirty="0"/>
              <a:t>Schools use their own data to create the pro-social marketing…. Celebrating and encourage the healthy behavior </a:t>
            </a:r>
          </a:p>
        </p:txBody>
      </p:sp>
      <p:sp>
        <p:nvSpPr>
          <p:cNvPr id="4" name="Slide Number Placeholder 3"/>
          <p:cNvSpPr>
            <a:spLocks noGrp="1"/>
          </p:cNvSpPr>
          <p:nvPr>
            <p:ph type="sldNum" sz="quarter" idx="5"/>
          </p:nvPr>
        </p:nvSpPr>
        <p:spPr/>
        <p:txBody>
          <a:bodyPr/>
          <a:lstStyle/>
          <a:p>
            <a:fld id="{75DA0693-2063-4F46-A059-49B337665649}" type="slidenum">
              <a:rPr lang="en-US" smtClean="0"/>
              <a:t>9</a:t>
            </a:fld>
            <a:endParaRPr lang="en-US" dirty="0"/>
          </a:p>
        </p:txBody>
      </p:sp>
    </p:spTree>
    <p:extLst>
      <p:ext uri="{BB962C8B-B14F-4D97-AF65-F5344CB8AC3E}">
        <p14:creationId xmlns:p14="http://schemas.microsoft.com/office/powerpoint/2010/main" val="194178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D5069F-CF91-C041-AE0E-25DE7AAE2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pitchFamily="2" charset="0"/>
              </a:defRPr>
            </a:lvl1pPr>
            <a:lvl2pPr marL="742950" indent="-285750">
              <a:spcBef>
                <a:spcPct val="30000"/>
              </a:spcBef>
              <a:defRPr sz="1100">
                <a:solidFill>
                  <a:schemeClr val="tx1"/>
                </a:solidFill>
                <a:latin typeface="Times" pitchFamily="2" charset="0"/>
              </a:defRPr>
            </a:lvl2pPr>
            <a:lvl3pPr marL="1143000" indent="-228600">
              <a:spcBef>
                <a:spcPct val="30000"/>
              </a:spcBef>
              <a:defRPr sz="1100">
                <a:solidFill>
                  <a:schemeClr val="tx1"/>
                </a:solidFill>
                <a:latin typeface="Times" pitchFamily="2" charset="0"/>
              </a:defRPr>
            </a:lvl3pPr>
            <a:lvl4pPr marL="1600200" indent="-228600">
              <a:spcBef>
                <a:spcPct val="30000"/>
              </a:spcBef>
              <a:defRPr sz="1100">
                <a:solidFill>
                  <a:schemeClr val="tx1"/>
                </a:solidFill>
                <a:latin typeface="Times" pitchFamily="2" charset="0"/>
              </a:defRPr>
            </a:lvl4pPr>
            <a:lvl5pPr marL="2057400" indent="-228600">
              <a:spcBef>
                <a:spcPct val="30000"/>
              </a:spcBef>
              <a:defRPr sz="1100">
                <a:solidFill>
                  <a:schemeClr val="tx1"/>
                </a:solidFill>
                <a:latin typeface="Times" pitchFamily="2" charset="0"/>
              </a:defRPr>
            </a:lvl5pPr>
            <a:lvl6pPr marL="2514600" indent="-228600" eaLnBrk="0" fontAlgn="base" hangingPunct="0">
              <a:spcBef>
                <a:spcPct val="30000"/>
              </a:spcBef>
              <a:spcAft>
                <a:spcPct val="0"/>
              </a:spcAft>
              <a:defRPr sz="1100">
                <a:solidFill>
                  <a:schemeClr val="tx1"/>
                </a:solidFill>
                <a:latin typeface="Times" pitchFamily="2" charset="0"/>
              </a:defRPr>
            </a:lvl6pPr>
            <a:lvl7pPr marL="2971800" indent="-228600" eaLnBrk="0" fontAlgn="base" hangingPunct="0">
              <a:spcBef>
                <a:spcPct val="30000"/>
              </a:spcBef>
              <a:spcAft>
                <a:spcPct val="0"/>
              </a:spcAft>
              <a:defRPr sz="1100">
                <a:solidFill>
                  <a:schemeClr val="tx1"/>
                </a:solidFill>
                <a:latin typeface="Times" pitchFamily="2" charset="0"/>
              </a:defRPr>
            </a:lvl7pPr>
            <a:lvl8pPr marL="3429000" indent="-228600" eaLnBrk="0" fontAlgn="base" hangingPunct="0">
              <a:spcBef>
                <a:spcPct val="30000"/>
              </a:spcBef>
              <a:spcAft>
                <a:spcPct val="0"/>
              </a:spcAft>
              <a:defRPr sz="1100">
                <a:solidFill>
                  <a:schemeClr val="tx1"/>
                </a:solidFill>
                <a:latin typeface="Times" pitchFamily="2" charset="0"/>
              </a:defRPr>
            </a:lvl8pPr>
            <a:lvl9pPr marL="3886200" indent="-228600" eaLnBrk="0" fontAlgn="base" hangingPunct="0">
              <a:spcBef>
                <a:spcPct val="30000"/>
              </a:spcBef>
              <a:spcAft>
                <a:spcPct val="0"/>
              </a:spcAft>
              <a:defRPr sz="1100">
                <a:solidFill>
                  <a:schemeClr val="tx1"/>
                </a:solidFill>
                <a:latin typeface="Times" pitchFamily="2" charset="0"/>
              </a:defRPr>
            </a:lvl9pPr>
          </a:lstStyle>
          <a:p>
            <a:pPr>
              <a:spcBef>
                <a:spcPct val="0"/>
              </a:spcBef>
            </a:pPr>
            <a:fld id="{B2DE4903-5730-0644-88A2-3033BBB09AE7}" type="slidenum">
              <a:rPr lang="en-US" altLang="en-US" sz="1200"/>
              <a:pPr>
                <a:spcBef>
                  <a:spcPct val="0"/>
                </a:spcBef>
              </a:pPr>
              <a:t>10</a:t>
            </a:fld>
            <a:endParaRPr lang="en-US" altLang="en-US" sz="1200" dirty="0"/>
          </a:p>
        </p:txBody>
      </p:sp>
      <p:sp>
        <p:nvSpPr>
          <p:cNvPr id="5123" name="Rectangle 2">
            <a:extLst>
              <a:ext uri="{FF2B5EF4-FFF2-40B4-BE49-F238E27FC236}">
                <a16:creationId xmlns:a16="http://schemas.microsoft.com/office/drawing/2014/main" id="{544723DB-D9EC-334D-BE29-51BA1ADFB54B}"/>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D8B4FF3E-0A58-0E44-9B70-0A603374B4F9}"/>
              </a:ext>
            </a:extLst>
          </p:cNvPr>
          <p:cNvSpPr>
            <a:spLocks noGrp="1" noChangeArrowheads="1"/>
          </p:cNvSpPr>
          <p:nvPr>
            <p:ph type="body" idx="1"/>
          </p:nvPr>
        </p:nvSpPr>
        <p:spPr>
          <a:xfrm>
            <a:off x="304800" y="4370388"/>
            <a:ext cx="6400800" cy="4648200"/>
          </a:xfrm>
          <a:ln/>
        </p:spPr>
        <p:txBody>
          <a:bodyPr/>
          <a:lstStyle/>
          <a:p>
            <a:pPr>
              <a:spcBef>
                <a:spcPts val="0"/>
              </a:spcBef>
              <a:defRPr/>
            </a:pPr>
            <a:r>
              <a:rPr lang="en-US" dirty="0">
                <a:latin typeface="+mn-lt"/>
              </a:rPr>
              <a:t>THE REASON THIS INFORMATION IS ESSENTIAL TO TEACH TO OUR CHILDREN, STUDENTS, PARENTS AND TEACHERS:    Social Norms - Perception LEADS Reality</a:t>
            </a:r>
          </a:p>
          <a:p>
            <a:pPr>
              <a:spcBef>
                <a:spcPts val="0"/>
              </a:spcBef>
              <a:defRPr/>
            </a:pPr>
            <a:r>
              <a:rPr lang="en-US" dirty="0">
                <a:latin typeface="+mn-lt"/>
              </a:rPr>
              <a:t>This is a method of marketing and intervention that has been greatly researched and it is even something we use in Broward County to intervene and reduce substance use in some of our high schools.</a:t>
            </a:r>
          </a:p>
          <a:p>
            <a:pPr>
              <a:spcBef>
                <a:spcPts val="0"/>
              </a:spcBef>
              <a:defRPr/>
            </a:pPr>
            <a:r>
              <a:rPr lang="en-US" dirty="0">
                <a:latin typeface="+mn-lt"/>
              </a:rPr>
              <a:t>It is based on the fact that people’s PERCEPTIONS are almost always that the majority of us are acting MAL-adaptively – in other words, the norm is to behave badly.  </a:t>
            </a:r>
          </a:p>
          <a:p>
            <a:pPr>
              <a:spcBef>
                <a:spcPts val="0"/>
              </a:spcBef>
              <a:defRPr/>
            </a:pPr>
            <a:r>
              <a:rPr lang="en-US" dirty="0">
                <a:latin typeface="+mn-lt"/>
              </a:rPr>
              <a:t>For example:  </a:t>
            </a:r>
          </a:p>
          <a:p>
            <a:pPr>
              <a:spcBef>
                <a:spcPts val="0"/>
              </a:spcBef>
              <a:buFont typeface="Arial" pitchFamily="34" charset="0"/>
              <a:buChar char="•"/>
              <a:defRPr/>
            </a:pPr>
            <a:r>
              <a:rPr lang="en-US" dirty="0">
                <a:latin typeface="+mn-lt"/>
              </a:rPr>
              <a:t>if we are in are in college, we don’t drink and drive regularly, but we assume everybody else does.</a:t>
            </a:r>
          </a:p>
          <a:p>
            <a:pPr>
              <a:spcBef>
                <a:spcPts val="0"/>
              </a:spcBef>
              <a:buFont typeface="Arial" pitchFamily="34" charset="0"/>
              <a:buChar char="•"/>
              <a:defRPr/>
            </a:pPr>
            <a:r>
              <a:rPr lang="en-US" dirty="0">
                <a:latin typeface="+mn-lt"/>
              </a:rPr>
              <a:t>If we are a parent, I read to my child every night, but I don’t think most other parents do.</a:t>
            </a:r>
          </a:p>
          <a:p>
            <a:pPr>
              <a:spcBef>
                <a:spcPts val="0"/>
              </a:spcBef>
              <a:defRPr/>
            </a:pPr>
            <a:r>
              <a:rPr lang="en-US" dirty="0">
                <a:latin typeface="+mn-lt"/>
              </a:rPr>
              <a:t>The REALITY though is that the majority are acting in a HEALTY adaptive way.     </a:t>
            </a:r>
          </a:p>
          <a:p>
            <a:pPr>
              <a:spcBef>
                <a:spcPts val="0"/>
              </a:spcBef>
              <a:defRPr/>
            </a:pPr>
            <a:r>
              <a:rPr lang="en-US" dirty="0">
                <a:latin typeface="+mn-lt"/>
              </a:rPr>
              <a:t>Examples: </a:t>
            </a:r>
          </a:p>
          <a:p>
            <a:pPr>
              <a:spcBef>
                <a:spcPts val="0"/>
              </a:spcBef>
              <a:buFont typeface="Arial" pitchFamily="34" charset="0"/>
              <a:buChar char="•"/>
              <a:defRPr/>
            </a:pPr>
            <a:r>
              <a:rPr lang="en-US" dirty="0">
                <a:latin typeface="+mn-lt"/>
              </a:rPr>
              <a:t>The majority of parents do read to their kids at night</a:t>
            </a:r>
          </a:p>
          <a:p>
            <a:pPr>
              <a:spcBef>
                <a:spcPts val="0"/>
              </a:spcBef>
              <a:buFont typeface="Arial" pitchFamily="34" charset="0"/>
              <a:buChar char="•"/>
              <a:defRPr/>
            </a:pPr>
            <a:r>
              <a:rPr lang="en-US" dirty="0">
                <a:latin typeface="+mn-lt"/>
              </a:rPr>
              <a:t>In studying college kids, it was found that they really weren’t drinking that much, but since they did not want to be seen as different, many had developed drinking habits that hid and controlled it (i.e.- putting straws in their pockets to count the number of drinks they consumed, they would empty their beer cans and fill them with water when walking around at a party).</a:t>
            </a:r>
          </a:p>
          <a:p>
            <a:pPr>
              <a:spcBef>
                <a:spcPts val="0"/>
              </a:spcBef>
              <a:defRPr/>
            </a:pPr>
            <a:endParaRPr lang="en-US" b="1" dirty="0">
              <a:latin typeface="+mn-lt"/>
            </a:endParaRPr>
          </a:p>
          <a:p>
            <a:pPr>
              <a:spcBef>
                <a:spcPts val="0"/>
              </a:spcBef>
              <a:defRPr/>
            </a:pPr>
            <a:r>
              <a:rPr lang="en-US" b="1" dirty="0">
                <a:latin typeface="+mn-lt"/>
              </a:rPr>
              <a:t>WHY is this important?</a:t>
            </a:r>
            <a:r>
              <a:rPr lang="en-US" dirty="0">
                <a:latin typeface="+mn-lt"/>
              </a:rPr>
              <a:t>    If you educate, the perception becomes more adaptive and the behavior follows.   </a:t>
            </a:r>
          </a:p>
          <a:p>
            <a:pPr>
              <a:spcBef>
                <a:spcPts val="0"/>
              </a:spcBef>
              <a:defRPr/>
            </a:pPr>
            <a:endParaRPr lang="en-US"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0693-2063-4F46-A059-49B337665649}" type="slidenum">
              <a:rPr lang="en-US" smtClean="0"/>
              <a:t>11</a:t>
            </a:fld>
            <a:endParaRPr lang="en-US" dirty="0"/>
          </a:p>
        </p:txBody>
      </p:sp>
    </p:spTree>
    <p:extLst>
      <p:ext uri="{BB962C8B-B14F-4D97-AF65-F5344CB8AC3E}">
        <p14:creationId xmlns:p14="http://schemas.microsoft.com/office/powerpoint/2010/main" val="185326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Years</a:t>
            </a:r>
          </a:p>
        </p:txBody>
      </p:sp>
      <p:sp>
        <p:nvSpPr>
          <p:cNvPr id="4" name="Slide Number Placeholder 3"/>
          <p:cNvSpPr>
            <a:spLocks noGrp="1"/>
          </p:cNvSpPr>
          <p:nvPr>
            <p:ph type="sldNum" sz="quarter" idx="5"/>
          </p:nvPr>
        </p:nvSpPr>
        <p:spPr/>
        <p:txBody>
          <a:bodyPr/>
          <a:lstStyle/>
          <a:p>
            <a:fld id="{75DA0693-2063-4F46-A059-49B337665649}" type="slidenum">
              <a:rPr lang="en-US" smtClean="0"/>
              <a:t>15</a:t>
            </a:fld>
            <a:endParaRPr lang="en-US" dirty="0"/>
          </a:p>
        </p:txBody>
      </p:sp>
    </p:spTree>
    <p:extLst>
      <p:ext uri="{BB962C8B-B14F-4D97-AF65-F5344CB8AC3E}">
        <p14:creationId xmlns:p14="http://schemas.microsoft.com/office/powerpoint/2010/main" val="232100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12529"/>
                </a:solidFill>
                <a:latin typeface="varela round"/>
              </a:rPr>
              <a:t>SAVE Promise Clubs</a:t>
            </a:r>
          </a:p>
          <a:p>
            <a:r>
              <a:rPr lang="en-US" dirty="0">
                <a:solidFill>
                  <a:srgbClr val="212529"/>
                </a:solidFill>
                <a:latin typeface="lato"/>
              </a:rPr>
              <a:t>Sustain the </a:t>
            </a:r>
            <a:r>
              <a:rPr lang="en-US" i="1" dirty="0">
                <a:solidFill>
                  <a:srgbClr val="212529"/>
                </a:solidFill>
                <a:latin typeface="lato"/>
              </a:rPr>
              <a:t>Start With Hello</a:t>
            </a:r>
            <a:r>
              <a:rPr lang="en-US" dirty="0">
                <a:solidFill>
                  <a:srgbClr val="212529"/>
                </a:solidFill>
                <a:latin typeface="lato"/>
              </a:rPr>
              <a:t> message with a SAVE (Students Against Violence Everywhere) Promise Club. SAVE Promise Clubs are a place for young people across the country to show their leadership, creativity, and passion for protecting their friends, schools, and communities from violence before it happens. For additional ideas on how to sustain </a:t>
            </a:r>
            <a:r>
              <a:rPr lang="en-US" i="1" dirty="0">
                <a:solidFill>
                  <a:srgbClr val="212529"/>
                </a:solidFill>
                <a:latin typeface="lato"/>
              </a:rPr>
              <a:t>Start with Hello </a:t>
            </a:r>
            <a:r>
              <a:rPr lang="en-US" dirty="0">
                <a:solidFill>
                  <a:srgbClr val="212529"/>
                </a:solidFill>
                <a:latin typeface="lato"/>
              </a:rPr>
              <a:t> and empower your students to look out for one another and be leaders, visit </a:t>
            </a:r>
            <a:r>
              <a:rPr lang="en-US" dirty="0">
                <a:solidFill>
                  <a:srgbClr val="0B9444"/>
                </a:solidFill>
                <a:latin typeface="varela round"/>
                <a:hlinkClick r:id="rId3"/>
              </a:rPr>
              <a:t>SAVE Promise Club</a:t>
            </a:r>
            <a:r>
              <a:rPr lang="en-US" dirty="0">
                <a:solidFill>
                  <a:srgbClr val="212529"/>
                </a:solidFill>
                <a:latin typeface="lato"/>
              </a:rPr>
              <a:t> to learn more.</a:t>
            </a:r>
            <a:endParaRPr lang="en-US" b="0" i="0" dirty="0">
              <a:solidFill>
                <a:srgbClr val="212529"/>
              </a:solidFill>
              <a:effectLst/>
              <a:latin typeface="lato"/>
            </a:endParaRPr>
          </a:p>
          <a:p>
            <a:endParaRPr lang="en-US" dirty="0"/>
          </a:p>
        </p:txBody>
      </p:sp>
      <p:sp>
        <p:nvSpPr>
          <p:cNvPr id="4" name="Slide Number Placeholder 3"/>
          <p:cNvSpPr>
            <a:spLocks noGrp="1"/>
          </p:cNvSpPr>
          <p:nvPr>
            <p:ph type="sldNum" sz="quarter" idx="5"/>
          </p:nvPr>
        </p:nvSpPr>
        <p:spPr/>
        <p:txBody>
          <a:bodyPr/>
          <a:lstStyle/>
          <a:p>
            <a:fld id="{6240A377-4153-7D42-A67C-7146F61FF122}" type="slidenum">
              <a:rPr lang="en-US" smtClean="0"/>
              <a:pPr/>
              <a:t>16</a:t>
            </a:fld>
            <a:endParaRPr lang="en-US" dirty="0"/>
          </a:p>
        </p:txBody>
      </p:sp>
    </p:spTree>
    <p:extLst>
      <p:ext uri="{BB962C8B-B14F-4D97-AF65-F5344CB8AC3E}">
        <p14:creationId xmlns:p14="http://schemas.microsoft.com/office/powerpoint/2010/main" val="2711928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ABF17BAE-B3C6-417B-9459-2FA295C21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30" y="-78963"/>
            <a:ext cx="9348396" cy="7223760"/>
          </a:xfrm>
          <a:prstGeom prst="rect">
            <a:avLst/>
          </a:prstGeom>
        </p:spPr>
      </p:pic>
      <p:sp>
        <p:nvSpPr>
          <p:cNvPr id="2" name="Title 1"/>
          <p:cNvSpPr>
            <a:spLocks noGrp="1"/>
          </p:cNvSpPr>
          <p:nvPr>
            <p:ph type="ctrTitle"/>
          </p:nvPr>
        </p:nvSpPr>
        <p:spPr>
          <a:xfrm>
            <a:off x="-15658" y="5518484"/>
            <a:ext cx="9348395" cy="772070"/>
          </a:xfr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6572167"/>
            <a:ext cx="7218564" cy="365125"/>
          </a:xfrm>
        </p:spPr>
        <p:txBody>
          <a:bodyPr/>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7197567" y="6675437"/>
            <a:ext cx="2057400" cy="365125"/>
          </a:xfrm>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175187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052502-1D07-49A6-952C-3764FF7C5B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916B6212-05A2-4A37-9969-2E52C434BEE7}" type="slidenum">
              <a:rPr lang="en-US" smtClean="0"/>
              <a:pPr/>
              <a:t>‹#›</a:t>
            </a:fld>
            <a:endParaRPr lang="en-US" dirty="0"/>
          </a:p>
        </p:txBody>
      </p:sp>
      <p:sp>
        <p:nvSpPr>
          <p:cNvPr id="5" name="TextBox 4">
            <a:extLst>
              <a:ext uri="{FF2B5EF4-FFF2-40B4-BE49-F238E27FC236}">
                <a16:creationId xmlns:a16="http://schemas.microsoft.com/office/drawing/2014/main" id="{743CC7F2-4D0B-412C-B782-E3B04D52175F}"/>
              </a:ext>
            </a:extLst>
          </p:cNvPr>
          <p:cNvSpPr txBox="1"/>
          <p:nvPr userDrawn="1"/>
        </p:nvSpPr>
        <p:spPr>
          <a:xfrm>
            <a:off x="4908171" y="984629"/>
            <a:ext cx="4312176" cy="707822"/>
          </a:xfrm>
          <a:prstGeom prst="rect">
            <a:avLst/>
          </a:prstGeom>
          <a:noFill/>
        </p:spPr>
        <p:txBody>
          <a:bodyPr wrap="square" rtlCol="0">
            <a:spAutoFit/>
          </a:bodyPr>
          <a:lstStyle/>
          <a:p>
            <a:pPr defTabSz="894172">
              <a:lnSpc>
                <a:spcPct val="90000"/>
              </a:lnSpc>
              <a:spcBef>
                <a:spcPts val="978"/>
              </a:spcBef>
              <a:buFont typeface="Arial" panose="020B0604020202020204" pitchFamily="34" charset="0"/>
              <a:buNone/>
              <a:defRPr/>
            </a:pPr>
            <a:r>
              <a:rPr lang="en-US" sz="4444" b="1" dirty="0">
                <a:solidFill>
                  <a:srgbClr val="1A7DB8"/>
                </a:solidFill>
                <a:latin typeface="Helvetica" panose="020B0604020202020204" pitchFamily="34" charset="0"/>
                <a:cs typeface="Arial" panose="020B0604020202020204" pitchFamily="34" charset="0"/>
              </a:rPr>
              <a:t>Questions?</a:t>
            </a:r>
          </a:p>
        </p:txBody>
      </p:sp>
      <p:sp>
        <p:nvSpPr>
          <p:cNvPr id="6" name="Rectangle 5">
            <a:extLst>
              <a:ext uri="{FF2B5EF4-FFF2-40B4-BE49-F238E27FC236}">
                <a16:creationId xmlns:a16="http://schemas.microsoft.com/office/drawing/2014/main" id="{6431E4AD-8B04-454D-97D2-89DFDCBA62BD}"/>
              </a:ext>
            </a:extLst>
          </p:cNvPr>
          <p:cNvSpPr/>
          <p:nvPr userDrawn="1"/>
        </p:nvSpPr>
        <p:spPr>
          <a:xfrm>
            <a:off x="4908171" y="2413336"/>
            <a:ext cx="3893473" cy="2031325"/>
          </a:xfrm>
          <a:prstGeom prst="rect">
            <a:avLst/>
          </a:prstGeom>
        </p:spPr>
        <p:txBody>
          <a:bodyPr wrap="square">
            <a:spAutoFit/>
          </a:bodyPr>
          <a:lstStyle/>
          <a:p>
            <a:pPr eaLnBrk="0" fontAlgn="base" hangingPunct="0">
              <a:spcBef>
                <a:spcPct val="50000"/>
              </a:spcBef>
              <a:spcAft>
                <a:spcPct val="0"/>
              </a:spcAft>
              <a:buFont typeface="Wingdings" panose="05000000000000000000" pitchFamily="2" charset="2"/>
              <a:buNone/>
              <a:defRPr/>
            </a:pPr>
            <a:r>
              <a:rPr lang="en-US" altLang="en-US" sz="1800" dirty="0">
                <a:solidFill>
                  <a:schemeClr val="tx1">
                    <a:lumMod val="65000"/>
                    <a:lumOff val="35000"/>
                  </a:schemeClr>
                </a:solidFill>
                <a:latin typeface="Arial" panose="020B0604020202020204" pitchFamily="34" charset="0"/>
                <a:cs typeface="Arial" panose="020B0604020202020204" pitchFamily="34" charset="0"/>
              </a:rPr>
              <a:t>For more information contact </a:t>
            </a:r>
          </a:p>
          <a:p>
            <a:pPr eaLnBrk="0" fontAlgn="base" hangingPunct="0">
              <a:spcBef>
                <a:spcPct val="50000"/>
              </a:spcBef>
              <a:spcAft>
                <a:spcPct val="0"/>
              </a:spcAft>
              <a:buFont typeface="Wingdings" panose="05000000000000000000" pitchFamily="2" charset="2"/>
              <a:buNone/>
              <a:defRPr/>
            </a:pPr>
            <a:r>
              <a:rPr lang="en-US" altLang="en-US" sz="1800" dirty="0">
                <a:solidFill>
                  <a:schemeClr val="tx1">
                    <a:lumMod val="65000"/>
                    <a:lumOff val="35000"/>
                  </a:schemeClr>
                </a:solidFill>
                <a:latin typeface="Arial" panose="020B0604020202020204" pitchFamily="34" charset="0"/>
                <a:cs typeface="Arial" panose="020B0604020202020204" pitchFamily="34" charset="0"/>
              </a:rPr>
              <a:t>The School Climate &amp; </a:t>
            </a:r>
          </a:p>
          <a:p>
            <a:pPr eaLnBrk="0" fontAlgn="base" hangingPunct="0">
              <a:spcBef>
                <a:spcPct val="50000"/>
              </a:spcBef>
              <a:spcAft>
                <a:spcPct val="0"/>
              </a:spcAft>
              <a:buFont typeface="Wingdings" panose="05000000000000000000" pitchFamily="2" charset="2"/>
              <a:buNone/>
              <a:defRPr/>
            </a:pPr>
            <a:r>
              <a:rPr lang="en-US" altLang="en-US" sz="1800" dirty="0">
                <a:solidFill>
                  <a:schemeClr val="tx1">
                    <a:lumMod val="65000"/>
                    <a:lumOff val="35000"/>
                  </a:schemeClr>
                </a:solidFill>
                <a:latin typeface="Arial" panose="020B0604020202020204" pitchFamily="34" charset="0"/>
                <a:cs typeface="Arial" panose="020B0604020202020204" pitchFamily="34" charset="0"/>
              </a:rPr>
              <a:t>Discipline Department</a:t>
            </a:r>
          </a:p>
          <a:p>
            <a:pPr eaLnBrk="0" fontAlgn="base" hangingPunct="0">
              <a:spcBef>
                <a:spcPct val="50000"/>
              </a:spcBef>
              <a:spcAft>
                <a:spcPct val="0"/>
              </a:spcAft>
              <a:buFont typeface="Wingdings" panose="05000000000000000000" pitchFamily="2" charset="2"/>
              <a:buNone/>
              <a:defRPr/>
            </a:pPr>
            <a:r>
              <a:rPr lang="en-US" altLang="en-US" sz="1800" i="1" dirty="0">
                <a:solidFill>
                  <a:srgbClr val="97C533"/>
                </a:solidFill>
                <a:latin typeface="Arial" panose="020B0604020202020204" pitchFamily="34" charset="0"/>
                <a:cs typeface="Arial" panose="020B0604020202020204" pitchFamily="34" charset="0"/>
              </a:rPr>
              <a:t>www.BrowardPrevention.org</a:t>
            </a:r>
          </a:p>
          <a:p>
            <a:pPr eaLnBrk="0" fontAlgn="base" hangingPunct="0">
              <a:spcBef>
                <a:spcPct val="50000"/>
              </a:spcBef>
              <a:spcAft>
                <a:spcPct val="0"/>
              </a:spcAft>
              <a:buFont typeface="Wingdings" panose="05000000000000000000" pitchFamily="2" charset="2"/>
              <a:buNone/>
              <a:defRPr/>
            </a:pPr>
            <a:r>
              <a:rPr lang="en-US" altLang="en-US" sz="1800" dirty="0">
                <a:solidFill>
                  <a:schemeClr val="tx1">
                    <a:lumMod val="65000"/>
                    <a:lumOff val="35000"/>
                  </a:schemeClr>
                </a:solidFill>
                <a:latin typeface="Arial" panose="020B0604020202020204" pitchFamily="34" charset="0"/>
                <a:cs typeface="Arial" panose="020B0604020202020204" pitchFamily="34" charset="0"/>
              </a:rPr>
              <a:t>(754) 321-1655</a:t>
            </a:r>
          </a:p>
        </p:txBody>
      </p:sp>
    </p:spTree>
    <p:extLst>
      <p:ext uri="{BB962C8B-B14F-4D97-AF65-F5344CB8AC3E}">
        <p14:creationId xmlns:p14="http://schemas.microsoft.com/office/powerpoint/2010/main" val="25516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25105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4048898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455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A250045-E6CE-4B20-902E-6021FC07D986}" type="datetimeFigureOut">
              <a:rPr lang="en-US" smtClean="0"/>
              <a:t>12/6/2021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ABFA1E7-B98B-4F84-832A-DF2108B86952}" type="slidenum">
              <a:rPr lang="en-US" smtClean="0"/>
              <a:t>‹#›</a:t>
            </a:fld>
            <a:endParaRPr lang="en-US" dirty="0"/>
          </a:p>
        </p:txBody>
      </p:sp>
    </p:spTree>
    <p:extLst>
      <p:ext uri="{BB962C8B-B14F-4D97-AF65-F5344CB8AC3E}">
        <p14:creationId xmlns:p14="http://schemas.microsoft.com/office/powerpoint/2010/main" val="2879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60338" y="1244600"/>
            <a:ext cx="8802687" cy="4795838"/>
          </a:xfrm>
          <a:prstGeom prst="rect">
            <a:avLst/>
          </a:prstGeom>
        </p:spPr>
        <p:txBody>
          <a:bodyPr vert="horz" anchor="ctr"/>
          <a:lstStyle>
            <a:lvl1pPr algn="ctr">
              <a:defRPr sz="1600"/>
            </a:lvl1pPr>
          </a:lstStyle>
          <a:p>
            <a:endParaRPr lang="en-US" dirty="0"/>
          </a:p>
        </p:txBody>
      </p:sp>
      <p:sp>
        <p:nvSpPr>
          <p:cNvPr id="16" name="Rectangle 15"/>
          <p:cNvSpPr/>
          <p:nvPr userDrawn="1"/>
        </p:nvSpPr>
        <p:spPr>
          <a:xfrm>
            <a:off x="165100"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735762" y="6276447"/>
            <a:ext cx="2133600" cy="365125"/>
          </a:xfrm>
          <a:prstGeom prst="rect">
            <a:avLst/>
          </a:prstGeom>
        </p:spPr>
        <p:txBody>
          <a:bodyPr/>
          <a:lstStyle>
            <a:lvl1pPr algn="r">
              <a:defRPr sz="1400"/>
            </a:lvl1pPr>
          </a:lstStyle>
          <a:p>
            <a:fld id="{9A47194C-3E5A-854F-B5AE-A6634FC20B3C}" type="slidenum">
              <a:rPr lang="en-US" smtClean="0"/>
              <a:pPr/>
              <a:t>‹#›</a:t>
            </a:fld>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p>
        </p:txBody>
      </p:sp>
      <p:sp>
        <p:nvSpPr>
          <p:cNvPr id="7" name="Text Placeholder 19"/>
          <p:cNvSpPr>
            <a:spLocks noGrp="1"/>
          </p:cNvSpPr>
          <p:nvPr>
            <p:ph type="body" sz="quarter" idx="13" hasCustomPrompt="1"/>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r>
              <a:rPr lang="en-US"/>
              <a:t>Insert title</a:t>
            </a:r>
          </a:p>
        </p:txBody>
      </p:sp>
    </p:spTree>
    <p:extLst>
      <p:ext uri="{BB962C8B-B14F-4D97-AF65-F5344CB8AC3E}">
        <p14:creationId xmlns:p14="http://schemas.microsoft.com/office/powerpoint/2010/main" val="403343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6" name="Rectangle 15"/>
          <p:cNvSpPr/>
          <p:nvPr userDrawn="1"/>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735762" y="6276447"/>
            <a:ext cx="2133600" cy="365125"/>
          </a:xfrm>
          <a:prstGeom prst="rect">
            <a:avLst/>
          </a:prstGeom>
        </p:spPr>
        <p:txBody>
          <a:bodyPr/>
          <a:lstStyle>
            <a:lvl1pPr algn="r">
              <a:defRPr sz="1400"/>
            </a:lvl1pPr>
          </a:lstStyle>
          <a:p>
            <a:fld id="{9A47194C-3E5A-854F-B5AE-A6634FC20B3C}" type="slidenum">
              <a:rPr lang="en-US" smtClean="0"/>
              <a:pPr/>
              <a:t>‹#›</a:t>
            </a:fld>
            <a:endParaRPr lang="en-US" dirty="0"/>
          </a:p>
        </p:txBody>
      </p:sp>
      <p:sp>
        <p:nvSpPr>
          <p:cNvPr id="20" name="Text Placeholder 19"/>
          <p:cNvSpPr>
            <a:spLocks noGrp="1"/>
          </p:cNvSpPr>
          <p:nvPr>
            <p:ph type="body" sz="quarter" idx="13" hasCustomPrompt="1"/>
          </p:nvPr>
        </p:nvSpPr>
        <p:spPr>
          <a:xfrm>
            <a:off x="1007624" y="6242972"/>
            <a:ext cx="4072459"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Insert title</a:t>
            </a:r>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p>
        </p:txBody>
      </p:sp>
      <p:sp>
        <p:nvSpPr>
          <p:cNvPr id="8" name="Rectangle 7"/>
          <p:cNvSpPr/>
          <p:nvPr userDrawn="1"/>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22"/>
          <p:cNvSpPr>
            <a:spLocks noGrp="1"/>
          </p:cNvSpPr>
          <p:nvPr>
            <p:ph type="body" sz="quarter" idx="16"/>
          </p:nvPr>
        </p:nvSpPr>
        <p:spPr>
          <a:xfrm>
            <a:off x="172668" y="1269258"/>
            <a:ext cx="2826131" cy="4759618"/>
          </a:xfrm>
          <a:prstGeom prst="rect">
            <a:avLst/>
          </a:prstGeom>
          <a:solidFill>
            <a:srgbClr val="D5D2C8"/>
          </a:solidFill>
        </p:spPr>
        <p:txBody>
          <a:bodyPr vert="horz" lIns="274320" tIns="91440"/>
          <a:lstStyle>
            <a:lvl1pPr marL="0" indent="0">
              <a:lnSpc>
                <a:spcPts val="2120"/>
              </a:lnSpc>
              <a:spcBef>
                <a:spcPts val="800"/>
              </a:spcBef>
              <a:buFontTx/>
              <a:buNone/>
              <a:defRPr sz="1600">
                <a:solidFill>
                  <a:schemeClr val="tx2"/>
                </a:solidFill>
              </a:defRPr>
            </a:lvl1pPr>
            <a:lvl2pPr marL="0" indent="0">
              <a:lnSpc>
                <a:spcPts val="2120"/>
              </a:lnSpc>
              <a:spcBef>
                <a:spcPts val="800"/>
              </a:spcBef>
              <a:buFontTx/>
              <a:buNone/>
              <a:defRPr sz="1600">
                <a:solidFill>
                  <a:schemeClr val="tx2"/>
                </a:solidFill>
              </a:defRPr>
            </a:lvl2pPr>
            <a:lvl3pPr marL="0" indent="0">
              <a:lnSpc>
                <a:spcPts val="2120"/>
              </a:lnSpc>
              <a:spcBef>
                <a:spcPts val="800"/>
              </a:spcBef>
              <a:buFontTx/>
              <a:buNone/>
              <a:defRPr sz="1600">
                <a:solidFill>
                  <a:schemeClr val="tx2"/>
                </a:solidFill>
              </a:defRPr>
            </a:lvl3pPr>
            <a:lvl4pPr marL="0" indent="0">
              <a:lnSpc>
                <a:spcPts val="2120"/>
              </a:lnSpc>
              <a:spcBef>
                <a:spcPts val="800"/>
              </a:spcBef>
              <a:buFontTx/>
              <a:buNone/>
              <a:defRPr sz="1600">
                <a:solidFill>
                  <a:schemeClr val="tx2"/>
                </a:solidFill>
              </a:defRPr>
            </a:lvl4pPr>
            <a:lvl5pPr marL="0" indent="0">
              <a:lnSpc>
                <a:spcPts val="2120"/>
              </a:lnSpc>
              <a:spcBef>
                <a:spcPts val="800"/>
              </a:spcBef>
              <a:buFontTx/>
              <a:buNone/>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800"/>
              </a:spcBef>
              <a:buFontTx/>
              <a:buNone/>
              <a:defRPr sz="1600">
                <a:solidFill>
                  <a:srgbClr val="FFFFFF"/>
                </a:solidFill>
              </a:defRPr>
            </a:lvl1pPr>
            <a:lvl2pPr marL="0" indent="0">
              <a:lnSpc>
                <a:spcPts val="2120"/>
              </a:lnSpc>
              <a:spcBef>
                <a:spcPts val="800"/>
              </a:spcBef>
              <a:buFontTx/>
              <a:buNone/>
              <a:defRPr sz="1600">
                <a:solidFill>
                  <a:srgbClr val="FFFFFF"/>
                </a:solidFill>
              </a:defRPr>
            </a:lvl2pPr>
            <a:lvl3pPr marL="0" indent="0">
              <a:lnSpc>
                <a:spcPts val="2120"/>
              </a:lnSpc>
              <a:spcBef>
                <a:spcPts val="800"/>
              </a:spcBef>
              <a:buFontTx/>
              <a:buNone/>
              <a:defRPr sz="1600">
                <a:solidFill>
                  <a:srgbClr val="FFFFFF"/>
                </a:solidFill>
              </a:defRPr>
            </a:lvl3pPr>
            <a:lvl4pPr marL="0" indent="0">
              <a:lnSpc>
                <a:spcPts val="2120"/>
              </a:lnSpc>
              <a:spcBef>
                <a:spcPts val="800"/>
              </a:spcBef>
              <a:buFontTx/>
              <a:buNone/>
              <a:defRPr sz="1600">
                <a:solidFill>
                  <a:srgbClr val="FFFFFF"/>
                </a:solidFill>
              </a:defRPr>
            </a:lvl4pPr>
            <a:lvl5pPr marL="0" indent="0">
              <a:lnSpc>
                <a:spcPts val="2120"/>
              </a:lnSpc>
              <a:spcBef>
                <a:spcPts val="8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26"/>
          <p:cNvSpPr>
            <a:spLocks noGrp="1" noChangeAspect="1"/>
          </p:cNvSpPr>
          <p:nvPr>
            <p:ph type="pic" sz="quarter" idx="18"/>
          </p:nvPr>
        </p:nvSpPr>
        <p:spPr>
          <a:xfrm>
            <a:off x="3168280" y="1269628"/>
            <a:ext cx="2820543" cy="4759247"/>
          </a:xfrm>
          <a:prstGeom prst="rect">
            <a:avLst/>
          </a:prstGeom>
        </p:spPr>
        <p:txBody>
          <a:bodyPr vert="horz" anchor="ctr"/>
          <a:lstStyle>
            <a:lvl1pPr algn="ctr">
              <a:defRPr sz="1600"/>
            </a:lvl1pPr>
          </a:lstStyle>
          <a:p>
            <a:endParaRPr lang="en-US" dirty="0"/>
          </a:p>
        </p:txBody>
      </p:sp>
      <p:sp>
        <p:nvSpPr>
          <p:cNvPr id="31" name="Picture Placeholder 30"/>
          <p:cNvSpPr>
            <a:spLocks noGrp="1"/>
          </p:cNvSpPr>
          <p:nvPr>
            <p:ph type="pic" sz="quarter" idx="20"/>
          </p:nvPr>
        </p:nvSpPr>
        <p:spPr>
          <a:xfrm>
            <a:off x="6152780" y="3723904"/>
            <a:ext cx="2822575" cy="2305050"/>
          </a:xfrm>
          <a:prstGeom prst="rect">
            <a:avLst/>
          </a:prstGeom>
        </p:spPr>
        <p:txBody>
          <a:bodyPr vert="horz" anchor="ctr"/>
          <a:lstStyle>
            <a:lvl1pPr algn="ctr">
              <a:defRPr sz="1600"/>
            </a:lvl1pPr>
          </a:lstStyle>
          <a:p>
            <a:endParaRPr lang="en-US" dirty="0"/>
          </a:p>
        </p:txBody>
      </p:sp>
      <p:sp>
        <p:nvSpPr>
          <p:cNvPr id="19" name="Text Placeholder 18"/>
          <p:cNvSpPr>
            <a:spLocks noGrp="1"/>
          </p:cNvSpPr>
          <p:nvPr>
            <p:ph type="body" sz="quarter" idx="21"/>
          </p:nvPr>
        </p:nvSpPr>
        <p:spPr>
          <a:xfrm>
            <a:off x="3588431" y="1270011"/>
            <a:ext cx="2416176" cy="936625"/>
          </a:xfrm>
          <a:prstGeom prst="rect">
            <a:avLst/>
          </a:prstGeom>
        </p:spPr>
        <p:txBody>
          <a:bodyPr vert="horz" tIns="137160" rIns="182880"/>
          <a:lstStyle>
            <a:lvl1pPr marL="0" indent="0" algn="r">
              <a:spcBef>
                <a:spcPts val="0"/>
              </a:spcBef>
              <a:buFontTx/>
              <a:buNone/>
              <a:defRPr sz="1600" b="1">
                <a:solidFill>
                  <a:srgbClr val="FFFFFF"/>
                </a:solidFill>
              </a:defRPr>
            </a:lvl1pPr>
            <a:lvl2pPr marL="0" indent="0" algn="r">
              <a:spcBef>
                <a:spcPts val="0"/>
              </a:spcBef>
              <a:buFontTx/>
              <a:buNone/>
              <a:defRPr sz="1600" b="1">
                <a:solidFill>
                  <a:srgbClr val="FFFFFF"/>
                </a:solidFill>
              </a:defRPr>
            </a:lvl2pPr>
            <a:lvl3pPr marL="0" indent="0" algn="r">
              <a:spcBef>
                <a:spcPts val="0"/>
              </a:spcBef>
              <a:buFontTx/>
              <a:buNone/>
              <a:defRPr sz="1600" b="1">
                <a:solidFill>
                  <a:srgbClr val="FFFFFF"/>
                </a:solidFill>
              </a:defRPr>
            </a:lvl3pPr>
            <a:lvl4pPr marL="0" indent="0" algn="r">
              <a:spcBef>
                <a:spcPts val="0"/>
              </a:spcBef>
              <a:buFontTx/>
              <a:buNone/>
              <a:defRPr sz="1600" b="1">
                <a:solidFill>
                  <a:srgbClr val="FFFFFF"/>
                </a:solidFill>
              </a:defRPr>
            </a:lvl4pPr>
            <a:lvl5pPr marL="0" indent="0" algn="r">
              <a:spcBef>
                <a:spcPts val="0"/>
              </a:spcBef>
              <a:buFontTx/>
              <a:buNone/>
              <a:defRPr sz="160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66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ED9710D1-0CDC-4F57-B9B3-2048C5698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2" y="0"/>
            <a:ext cx="8877748" cy="6858000"/>
          </a:xfrm>
          <a:prstGeom prst="rect">
            <a:avLst/>
          </a:prstGeom>
        </p:spPr>
      </p:pic>
      <p:sp>
        <p:nvSpPr>
          <p:cNvPr id="2" name="Title 1"/>
          <p:cNvSpPr>
            <a:spLocks noGrp="1"/>
          </p:cNvSpPr>
          <p:nvPr>
            <p:ph type="title"/>
          </p:nvPr>
        </p:nvSpPr>
        <p:spPr>
          <a:xfrm>
            <a:off x="1572127" y="43914"/>
            <a:ext cx="7491280" cy="886527"/>
          </a:xfrm>
        </p:spPr>
        <p:txBody>
          <a:bodyPr>
            <a:normAutofit/>
          </a:bodyPr>
          <a:lstStyle>
            <a:lvl1pPr>
              <a:defRPr sz="3600">
                <a:solidFill>
                  <a:schemeClr val="bg1"/>
                </a:solidFill>
              </a:defRPr>
            </a:lvl1pPr>
          </a:lstStyle>
          <a:p>
            <a:r>
              <a:rPr lang="en-US" dirty="0"/>
              <a:t>Click to edit Master title</a:t>
            </a:r>
          </a:p>
        </p:txBody>
      </p:sp>
      <p:sp>
        <p:nvSpPr>
          <p:cNvPr id="3" name="Content Placeholder 2"/>
          <p:cNvSpPr>
            <a:spLocks noGrp="1"/>
          </p:cNvSpPr>
          <p:nvPr>
            <p:ph idx="1"/>
          </p:nvPr>
        </p:nvSpPr>
        <p:spPr>
          <a:xfrm>
            <a:off x="1733714" y="1258353"/>
            <a:ext cx="6653299" cy="43412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9964" y="6481045"/>
            <a:ext cx="2057400" cy="365125"/>
          </a:xfrm>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399668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AA20C8-8B1F-4360-AF73-EAE504805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8164"/>
            <a:ext cx="9144000" cy="6534595"/>
          </a:xfrm>
          <a:prstGeom prst="rect">
            <a:avLst/>
          </a:prstGeom>
        </p:spPr>
      </p:pic>
      <p:sp>
        <p:nvSpPr>
          <p:cNvPr id="2" name="Title 1"/>
          <p:cNvSpPr>
            <a:spLocks noGrp="1"/>
          </p:cNvSpPr>
          <p:nvPr>
            <p:ph type="title"/>
          </p:nvPr>
        </p:nvSpPr>
        <p:spPr>
          <a:xfrm>
            <a:off x="0" y="43914"/>
            <a:ext cx="9063407" cy="886527"/>
          </a:xfrm>
        </p:spPr>
        <p:txBody>
          <a:bodyPr>
            <a:normAutofit/>
          </a:bodyPr>
          <a:lstStyle>
            <a:lvl1pPr>
              <a:defRPr sz="3600">
                <a:solidFill>
                  <a:schemeClr val="tx1"/>
                </a:solidFill>
              </a:defRPr>
            </a:lvl1pPr>
          </a:lstStyle>
          <a:p>
            <a:r>
              <a:rPr lang="en-US" dirty="0"/>
              <a:t>Click to edit Master title</a:t>
            </a:r>
          </a:p>
        </p:txBody>
      </p:sp>
      <p:sp>
        <p:nvSpPr>
          <p:cNvPr id="3" name="Content Placeholder 2"/>
          <p:cNvSpPr>
            <a:spLocks noGrp="1"/>
          </p:cNvSpPr>
          <p:nvPr>
            <p:ph idx="1"/>
          </p:nvPr>
        </p:nvSpPr>
        <p:spPr>
          <a:xfrm>
            <a:off x="368970" y="1033765"/>
            <a:ext cx="7953876" cy="43412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9964" y="6481045"/>
            <a:ext cx="2057400" cy="365125"/>
          </a:xfrm>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70619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293966-87A5-4931-B26B-4EAC79F937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65" y="0"/>
            <a:ext cx="9110870" cy="6858000"/>
          </a:xfrm>
          <a:prstGeom prst="rect">
            <a:avLst/>
          </a:prstGeom>
        </p:spPr>
      </p:pic>
      <p:sp>
        <p:nvSpPr>
          <p:cNvPr id="2" name="Title 1"/>
          <p:cNvSpPr>
            <a:spLocks noGrp="1"/>
          </p:cNvSpPr>
          <p:nvPr>
            <p:ph type="title"/>
          </p:nvPr>
        </p:nvSpPr>
        <p:spPr>
          <a:xfrm>
            <a:off x="673768" y="43914"/>
            <a:ext cx="8389639" cy="886527"/>
          </a:xfrm>
        </p:spPr>
        <p:txBody>
          <a:bodyPr>
            <a:normAutofit/>
          </a:bodyPr>
          <a:lstStyle>
            <a:lvl1pPr>
              <a:defRPr sz="3600">
                <a:solidFill>
                  <a:schemeClr val="tx1"/>
                </a:solidFill>
              </a:defRPr>
            </a:lvl1pPr>
          </a:lstStyle>
          <a:p>
            <a:r>
              <a:rPr lang="en-US" dirty="0"/>
              <a:t>Click to edit Master title</a:t>
            </a:r>
          </a:p>
        </p:txBody>
      </p:sp>
      <p:sp>
        <p:nvSpPr>
          <p:cNvPr id="3" name="Content Placeholder 2"/>
          <p:cNvSpPr>
            <a:spLocks noGrp="1"/>
          </p:cNvSpPr>
          <p:nvPr>
            <p:ph idx="1"/>
          </p:nvPr>
        </p:nvSpPr>
        <p:spPr>
          <a:xfrm>
            <a:off x="866274" y="1258353"/>
            <a:ext cx="7520739" cy="43412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9964" y="6481045"/>
            <a:ext cx="2057400" cy="365125"/>
          </a:xfrm>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428969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6B927-9D07-4893-ADE4-43BF90F17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83652"/>
          </a:xfrm>
          <a:prstGeom prst="rect">
            <a:avLst/>
          </a:prstGeom>
        </p:spPr>
      </p:pic>
      <p:sp>
        <p:nvSpPr>
          <p:cNvPr id="2" name="Title 1"/>
          <p:cNvSpPr>
            <a:spLocks noGrp="1"/>
          </p:cNvSpPr>
          <p:nvPr>
            <p:ph type="title"/>
          </p:nvPr>
        </p:nvSpPr>
        <p:spPr>
          <a:xfrm>
            <a:off x="56494" y="188665"/>
            <a:ext cx="9144000" cy="51852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16914" y="1072317"/>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916B6212-05A2-4A37-9969-2E52C434BEE7}" type="slidenum">
              <a:rPr lang="en-US" smtClean="0"/>
              <a:pPr/>
              <a:t>‹#›</a:t>
            </a:fld>
            <a:endParaRPr lang="en-US" dirty="0"/>
          </a:p>
        </p:txBody>
      </p:sp>
    </p:spTree>
    <p:extLst>
      <p:ext uri="{BB962C8B-B14F-4D97-AF65-F5344CB8AC3E}">
        <p14:creationId xmlns:p14="http://schemas.microsoft.com/office/powerpoint/2010/main" val="15560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487566-D90E-4408-B41B-30E7EB751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7"/>
            <a:ext cx="9144000" cy="933796"/>
          </a:xfrm>
          <a:prstGeom prst="rect">
            <a:avLst/>
          </a:prstGeom>
        </p:spPr>
      </p:pic>
      <p:sp>
        <p:nvSpPr>
          <p:cNvPr id="2" name="Title 1"/>
          <p:cNvSpPr>
            <a:spLocks noGrp="1"/>
          </p:cNvSpPr>
          <p:nvPr>
            <p:ph type="title"/>
          </p:nvPr>
        </p:nvSpPr>
        <p:spPr>
          <a:xfrm>
            <a:off x="545432" y="140538"/>
            <a:ext cx="8440624" cy="624089"/>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914399" y="1118523"/>
            <a:ext cx="815186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9964" y="6514292"/>
            <a:ext cx="2057400" cy="365125"/>
          </a:xfrm>
        </p:spPr>
        <p:txBody>
          <a:bodyPr/>
          <a:lstStyle/>
          <a:p>
            <a:fld id="{916B6212-05A2-4A37-9969-2E52C434BEE7}" type="slidenum">
              <a:rPr lang="en-US" smtClean="0"/>
              <a:t>‹#›</a:t>
            </a:fld>
            <a:endParaRPr lang="en-US" dirty="0"/>
          </a:p>
        </p:txBody>
      </p:sp>
    </p:spTree>
    <p:extLst>
      <p:ext uri="{BB962C8B-B14F-4D97-AF65-F5344CB8AC3E}">
        <p14:creationId xmlns:p14="http://schemas.microsoft.com/office/powerpoint/2010/main" val="261581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674" y="140538"/>
            <a:ext cx="8729382" cy="624089"/>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45431" y="1006228"/>
            <a:ext cx="815186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9964" y="6514292"/>
            <a:ext cx="2057400" cy="365125"/>
          </a:xfrm>
        </p:spPr>
        <p:txBody>
          <a:bodyPr/>
          <a:lstStyle/>
          <a:p>
            <a:fld id="{916B6212-05A2-4A37-9969-2E52C434BEE7}" type="slidenum">
              <a:rPr lang="en-US" smtClean="0"/>
              <a:t>‹#›</a:t>
            </a:fld>
            <a:endParaRPr lang="en-US" dirty="0"/>
          </a:p>
        </p:txBody>
      </p:sp>
      <p:pic>
        <p:nvPicPr>
          <p:cNvPr id="7" name="Picture 6">
            <a:extLst>
              <a:ext uri="{FF2B5EF4-FFF2-40B4-BE49-F238E27FC236}">
                <a16:creationId xmlns:a16="http://schemas.microsoft.com/office/drawing/2014/main" id="{E1BA5959-E046-4966-AC34-37CE0F3BA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2466"/>
            <a:ext cx="9144000" cy="883652"/>
          </a:xfrm>
          <a:prstGeom prst="rect">
            <a:avLst/>
          </a:prstGeom>
        </p:spPr>
      </p:pic>
    </p:spTree>
    <p:extLst>
      <p:ext uri="{BB962C8B-B14F-4D97-AF65-F5344CB8AC3E}">
        <p14:creationId xmlns:p14="http://schemas.microsoft.com/office/powerpoint/2010/main" val="222501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70B35074-3790-4BB4-AEAB-26D9F943E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2" y="-160420"/>
            <a:ext cx="9232858" cy="7132320"/>
          </a:xfrm>
          <a:prstGeom prst="rect">
            <a:avLst/>
          </a:prstGeom>
        </p:spPr>
      </p:pic>
      <p:sp>
        <p:nvSpPr>
          <p:cNvPr id="2" name="Title 1"/>
          <p:cNvSpPr>
            <a:spLocks noGrp="1"/>
          </p:cNvSpPr>
          <p:nvPr>
            <p:ph type="title"/>
          </p:nvPr>
        </p:nvSpPr>
        <p:spPr>
          <a:xfrm>
            <a:off x="1622294" y="2230526"/>
            <a:ext cx="5178829" cy="2852737"/>
          </a:xfrm>
        </p:spPr>
        <p:txBody>
          <a:bodyPr anchor="b">
            <a:normAutofit/>
          </a:bodyPr>
          <a:lstStyle>
            <a:lvl1pPr>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a:xfrm>
            <a:off x="7006590" y="6481044"/>
            <a:ext cx="2057400" cy="365125"/>
          </a:xfrm>
        </p:spPr>
        <p:txBody>
          <a:bodyPr/>
          <a:lstStyle>
            <a:lvl1pPr>
              <a:defRPr>
                <a:solidFill>
                  <a:schemeClr val="bg1">
                    <a:lumMod val="85000"/>
                  </a:schemeClr>
                </a:solidFill>
              </a:defRPr>
            </a:lvl1pPr>
          </a:lstStyle>
          <a:p>
            <a:fld id="{916B6212-05A2-4A37-9969-2E52C434BEE7}" type="slidenum">
              <a:rPr lang="en-US" smtClean="0"/>
              <a:pPr/>
              <a:t>‹#›</a:t>
            </a:fld>
            <a:endParaRPr lang="en-US" dirty="0"/>
          </a:p>
        </p:txBody>
      </p:sp>
    </p:spTree>
    <p:extLst>
      <p:ext uri="{BB962C8B-B14F-4D97-AF65-F5344CB8AC3E}">
        <p14:creationId xmlns:p14="http://schemas.microsoft.com/office/powerpoint/2010/main" val="349888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D1E83E-F14D-4430-8715-CEB198371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 y="-16042"/>
            <a:ext cx="9279278" cy="7223760"/>
          </a:xfrm>
          <a:prstGeom prst="rect">
            <a:avLst/>
          </a:prstGeom>
        </p:spPr>
      </p:pic>
      <p:sp>
        <p:nvSpPr>
          <p:cNvPr id="2" name="Title 1"/>
          <p:cNvSpPr>
            <a:spLocks noGrp="1"/>
          </p:cNvSpPr>
          <p:nvPr>
            <p:ph type="title"/>
          </p:nvPr>
        </p:nvSpPr>
        <p:spPr>
          <a:xfrm>
            <a:off x="1187116" y="2230526"/>
            <a:ext cx="7251031" cy="2421685"/>
          </a:xfrm>
        </p:spPr>
        <p:txBody>
          <a:bodyPr anchor="b">
            <a:normAutofit/>
          </a:bodyPr>
          <a:lstStyle>
            <a:lvl1pPr>
              <a:defRPr sz="48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7006590" y="6481044"/>
            <a:ext cx="2057400" cy="365125"/>
          </a:xfrm>
        </p:spPr>
        <p:txBody>
          <a:bodyPr/>
          <a:lstStyle>
            <a:lvl1pPr>
              <a:defRPr>
                <a:solidFill>
                  <a:schemeClr val="bg1">
                    <a:lumMod val="85000"/>
                  </a:schemeClr>
                </a:solidFill>
              </a:defRPr>
            </a:lvl1pPr>
          </a:lstStyle>
          <a:p>
            <a:fld id="{916B6212-05A2-4A37-9969-2E52C434BEE7}" type="slidenum">
              <a:rPr lang="en-US" smtClean="0"/>
              <a:pPr/>
              <a:t>‹#›</a:t>
            </a:fld>
            <a:endParaRPr lang="en-US" dirty="0"/>
          </a:p>
        </p:txBody>
      </p:sp>
    </p:spTree>
    <p:extLst>
      <p:ext uri="{BB962C8B-B14F-4D97-AF65-F5344CB8AC3E}">
        <p14:creationId xmlns:p14="http://schemas.microsoft.com/office/powerpoint/2010/main" val="237540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89964" y="6364664"/>
            <a:ext cx="2057400" cy="365125"/>
          </a:xfrm>
          <a:prstGeom prst="rect">
            <a:avLst/>
          </a:prstGeom>
        </p:spPr>
        <p:txBody>
          <a:bodyPr vert="horz" lIns="91440" tIns="45720" rIns="91440" bIns="45720" rtlCol="0" anchor="ctr"/>
          <a:lstStyle>
            <a:lvl1pPr algn="r">
              <a:defRPr sz="1200">
                <a:solidFill>
                  <a:schemeClr val="bg1"/>
                </a:solidFill>
              </a:defRPr>
            </a:lvl1pPr>
          </a:lstStyle>
          <a:p>
            <a:fld id="{916B6212-05A2-4A37-9969-2E52C434BEE7}" type="slidenum">
              <a:rPr lang="en-US" smtClean="0"/>
              <a:pPr/>
              <a:t>‹#›</a:t>
            </a:fld>
            <a:endParaRPr lang="en-US" dirty="0"/>
          </a:p>
        </p:txBody>
      </p:sp>
    </p:spTree>
    <p:extLst>
      <p:ext uri="{BB962C8B-B14F-4D97-AF65-F5344CB8AC3E}">
        <p14:creationId xmlns:p14="http://schemas.microsoft.com/office/powerpoint/2010/main" val="3559205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6" r:id="rId4"/>
    <p:sldLayoutId id="2147483670" r:id="rId5"/>
    <p:sldLayoutId id="2147483671" r:id="rId6"/>
    <p:sldLayoutId id="2147483678" r:id="rId7"/>
    <p:sldLayoutId id="2147483663" r:id="rId8"/>
    <p:sldLayoutId id="2147483679" r:id="rId9"/>
    <p:sldLayoutId id="2147483674" r:id="rId10"/>
    <p:sldLayoutId id="2147483666" r:id="rId11"/>
    <p:sldLayoutId id="2147483667" r:id="rId12"/>
    <p:sldLayoutId id="2147483669" r:id="rId13"/>
    <p:sldLayoutId id="2147483675" r:id="rId14"/>
    <p:sldLayoutId id="2147483680" r:id="rId15"/>
    <p:sldLayoutId id="2147483681" r:id="rId16"/>
  </p:sldLayoutIdLst>
  <p:txStyles>
    <p:titleStyle>
      <a:lvl1pPr algn="l" defTabSz="914400" rtl="0" eaLnBrk="1" latinLnBrk="0" hangingPunct="1">
        <a:lnSpc>
          <a:spcPct val="90000"/>
        </a:lnSpc>
        <a:spcBef>
          <a:spcPct val="0"/>
        </a:spcBef>
        <a:buNone/>
        <a:defRPr sz="3600" b="0" kern="1200" cap="all" baseline="0">
          <a:solidFill>
            <a:schemeClr val="tx1"/>
          </a:solidFill>
          <a:latin typeface="Helvetic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E8A825-EE23-4917-9F5D-D30EF6A0AD91}"/>
              </a:ext>
            </a:extLst>
          </p:cNvPr>
          <p:cNvSpPr>
            <a:spLocks noGrp="1"/>
          </p:cNvSpPr>
          <p:nvPr>
            <p:ph type="title"/>
          </p:nvPr>
        </p:nvSpPr>
        <p:spPr>
          <a:xfrm>
            <a:off x="97007" y="0"/>
            <a:ext cx="7886700" cy="1325563"/>
          </a:xfrm>
        </p:spPr>
        <p:txBody>
          <a:bodyPr/>
          <a:lstStyle/>
          <a:p>
            <a:r>
              <a:rPr lang="en-US" dirty="0"/>
              <a:t>The Big 5</a:t>
            </a:r>
          </a:p>
        </p:txBody>
      </p:sp>
      <p:grpSp>
        <p:nvGrpSpPr>
          <p:cNvPr id="8" name="Group 7">
            <a:extLst>
              <a:ext uri="{FF2B5EF4-FFF2-40B4-BE49-F238E27FC236}">
                <a16:creationId xmlns:a16="http://schemas.microsoft.com/office/drawing/2014/main" id="{CD2CD0BD-F777-4EB2-9A7A-AA72F1F8BFC3}"/>
              </a:ext>
            </a:extLst>
          </p:cNvPr>
          <p:cNvGrpSpPr/>
          <p:nvPr/>
        </p:nvGrpSpPr>
        <p:grpSpPr>
          <a:xfrm>
            <a:off x="3866147" y="1"/>
            <a:ext cx="5180846" cy="6913190"/>
            <a:chOff x="3866147" y="1"/>
            <a:chExt cx="5180846" cy="6913190"/>
          </a:xfrm>
        </p:grpSpPr>
        <p:pic>
          <p:nvPicPr>
            <p:cNvPr id="6" name="Picture 5">
              <a:extLst>
                <a:ext uri="{FF2B5EF4-FFF2-40B4-BE49-F238E27FC236}">
                  <a16:creationId xmlns:a16="http://schemas.microsoft.com/office/drawing/2014/main" id="{FF55BE40-7628-46F0-9A7D-23CC4B871AA0}"/>
                </a:ext>
              </a:extLst>
            </p:cNvPr>
            <p:cNvPicPr>
              <a:picLocks noChangeAspect="1"/>
            </p:cNvPicPr>
            <p:nvPr/>
          </p:nvPicPr>
          <p:blipFill rotWithShape="1">
            <a:blip r:embed="rId2"/>
            <a:srcRect l="34609" t="22909" r="37565" b="11083"/>
            <a:stretch/>
          </p:blipFill>
          <p:spPr>
            <a:xfrm>
              <a:off x="3866147" y="1"/>
              <a:ext cx="5180846" cy="6913190"/>
            </a:xfrm>
            <a:prstGeom prst="rect">
              <a:avLst/>
            </a:prstGeom>
          </p:spPr>
        </p:pic>
        <p:sp>
          <p:nvSpPr>
            <p:cNvPr id="7" name="Rectangle 6">
              <a:extLst>
                <a:ext uri="{FF2B5EF4-FFF2-40B4-BE49-F238E27FC236}">
                  <a16:creationId xmlns:a16="http://schemas.microsoft.com/office/drawing/2014/main" id="{3723F4DE-6C4E-494E-BCD9-2DE0323C3F55}"/>
                </a:ext>
              </a:extLst>
            </p:cNvPr>
            <p:cNvSpPr/>
            <p:nvPr/>
          </p:nvSpPr>
          <p:spPr>
            <a:xfrm>
              <a:off x="4071068" y="2568271"/>
              <a:ext cx="930302" cy="31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E5088FEA-7CC2-4220-BB6D-36887F28CAF6}"/>
              </a:ext>
            </a:extLst>
          </p:cNvPr>
          <p:cNvPicPr>
            <a:picLocks noChangeAspect="1"/>
          </p:cNvPicPr>
          <p:nvPr/>
        </p:nvPicPr>
        <p:blipFill rotWithShape="1">
          <a:blip r:embed="rId3"/>
          <a:srcRect l="16783" t="21169" r="67652" b="9884"/>
          <a:stretch/>
        </p:blipFill>
        <p:spPr>
          <a:xfrm>
            <a:off x="307784" y="1598212"/>
            <a:ext cx="3347586" cy="4170458"/>
          </a:xfrm>
          <a:prstGeom prst="rect">
            <a:avLst/>
          </a:prstGeom>
        </p:spPr>
      </p:pic>
    </p:spTree>
    <p:extLst>
      <p:ext uri="{BB962C8B-B14F-4D97-AF65-F5344CB8AC3E}">
        <p14:creationId xmlns:p14="http://schemas.microsoft.com/office/powerpoint/2010/main" val="62686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10">
            <a:extLst>
              <a:ext uri="{FF2B5EF4-FFF2-40B4-BE49-F238E27FC236}">
                <a16:creationId xmlns:a16="http://schemas.microsoft.com/office/drawing/2014/main" id="{40ACF721-0FB8-7945-A6C1-A448FAC9107E}"/>
              </a:ext>
            </a:extLst>
          </p:cNvPr>
          <p:cNvGrpSpPr>
            <a:grpSpLocks/>
          </p:cNvGrpSpPr>
          <p:nvPr/>
        </p:nvGrpSpPr>
        <p:grpSpPr bwMode="auto">
          <a:xfrm>
            <a:off x="84667" y="1311444"/>
            <a:ext cx="9736667" cy="4735204"/>
            <a:chOff x="342900" y="1811338"/>
            <a:chExt cx="8476360" cy="3605017"/>
          </a:xfrm>
        </p:grpSpPr>
        <p:sp>
          <p:nvSpPr>
            <p:cNvPr id="63491" name="Text Box 3">
              <a:extLst>
                <a:ext uri="{FF2B5EF4-FFF2-40B4-BE49-F238E27FC236}">
                  <a16:creationId xmlns:a16="http://schemas.microsoft.com/office/drawing/2014/main" id="{D885119E-123E-6740-B9BE-1810B51E27A2}"/>
                </a:ext>
              </a:extLst>
            </p:cNvPr>
            <p:cNvSpPr txBox="1">
              <a:spLocks noChangeArrowheads="1"/>
            </p:cNvSpPr>
            <p:nvPr/>
          </p:nvSpPr>
          <p:spPr bwMode="auto">
            <a:xfrm>
              <a:off x="2058135" y="1811338"/>
              <a:ext cx="5729220" cy="382085"/>
            </a:xfrm>
            <a:prstGeom prst="rect">
              <a:avLst/>
            </a:prstGeom>
            <a:noFill/>
            <a:ln w="9525">
              <a:noFill/>
              <a:miter lim="800000"/>
              <a:headEnd/>
              <a:tailEnd/>
            </a:ln>
          </p:spPr>
          <p:txBody>
            <a:bodyPr lIns="90549" tIns="45276" rIns="90549" bIns="45276">
              <a:spAutoFit/>
            </a:bodyPr>
            <a:lstStyle/>
            <a:p>
              <a:pPr eaLnBrk="1" hangingPunct="1">
                <a:spcBef>
                  <a:spcPct val="50000"/>
                </a:spcBef>
                <a:defRPr/>
              </a:pPr>
              <a:r>
                <a:rPr lang="en-US" sz="2667" dirty="0">
                  <a:latin typeface="Arial" pitchFamily="34" charset="0"/>
                </a:rPr>
                <a:t>The </a:t>
              </a:r>
              <a:r>
                <a:rPr lang="en-US" sz="2667" b="1" dirty="0">
                  <a:latin typeface="Arial" pitchFamily="34" charset="0"/>
                </a:rPr>
                <a:t>REALITY </a:t>
              </a:r>
              <a:r>
                <a:rPr lang="en-US" sz="2667" dirty="0">
                  <a:latin typeface="Arial" pitchFamily="34" charset="0"/>
                </a:rPr>
                <a:t>of Other’s Behavior/Values</a:t>
              </a:r>
            </a:p>
          </p:txBody>
        </p:sp>
        <p:sp>
          <p:nvSpPr>
            <p:cNvPr id="63492" name="Text Box 4">
              <a:extLst>
                <a:ext uri="{FF2B5EF4-FFF2-40B4-BE49-F238E27FC236}">
                  <a16:creationId xmlns:a16="http://schemas.microsoft.com/office/drawing/2014/main" id="{FFCE5E51-FB31-DD4E-8AF2-948D1B6B5ABE}"/>
                </a:ext>
              </a:extLst>
            </p:cNvPr>
            <p:cNvSpPr txBox="1">
              <a:spLocks noChangeArrowheads="1"/>
            </p:cNvSpPr>
            <p:nvPr/>
          </p:nvSpPr>
          <p:spPr bwMode="auto">
            <a:xfrm>
              <a:off x="342900" y="3151540"/>
              <a:ext cx="823067" cy="447108"/>
            </a:xfrm>
            <a:prstGeom prst="rect">
              <a:avLst/>
            </a:prstGeom>
            <a:noFill/>
            <a:ln w="9525">
              <a:noFill/>
              <a:miter lim="800000"/>
              <a:headEnd/>
              <a:tailEnd/>
            </a:ln>
          </p:spPr>
          <p:txBody>
            <a:bodyPr lIns="90549" tIns="45276" rIns="90549" bIns="45276">
              <a:spAutoFit/>
            </a:bodyPr>
            <a:lstStyle/>
            <a:p>
              <a:pPr eaLnBrk="1" hangingPunct="1">
                <a:spcBef>
                  <a:spcPct val="50000"/>
                </a:spcBef>
                <a:defRPr/>
              </a:pPr>
              <a:r>
                <a:rPr lang="en-US" sz="3222" b="1" dirty="0">
                  <a:latin typeface="Arial" pitchFamily="34" charset="0"/>
                </a:rPr>
                <a:t>Me</a:t>
              </a:r>
            </a:p>
          </p:txBody>
        </p:sp>
        <p:sp>
          <p:nvSpPr>
            <p:cNvPr id="63493" name="Text Box 5">
              <a:extLst>
                <a:ext uri="{FF2B5EF4-FFF2-40B4-BE49-F238E27FC236}">
                  <a16:creationId xmlns:a16="http://schemas.microsoft.com/office/drawing/2014/main" id="{0CEB07B8-51D4-314B-BAE1-A04BA4608B14}"/>
                </a:ext>
              </a:extLst>
            </p:cNvPr>
            <p:cNvSpPr txBox="1">
              <a:spLocks noChangeArrowheads="1"/>
            </p:cNvSpPr>
            <p:nvPr/>
          </p:nvSpPr>
          <p:spPr bwMode="auto">
            <a:xfrm>
              <a:off x="5212201" y="4224508"/>
              <a:ext cx="2820846" cy="447108"/>
            </a:xfrm>
            <a:prstGeom prst="rect">
              <a:avLst/>
            </a:prstGeom>
            <a:noFill/>
            <a:ln w="9525">
              <a:noFill/>
              <a:miter lim="800000"/>
              <a:headEnd/>
              <a:tailEnd/>
            </a:ln>
          </p:spPr>
          <p:txBody>
            <a:bodyPr lIns="90549" tIns="45276" rIns="90549" bIns="45276">
              <a:spAutoFit/>
            </a:bodyPr>
            <a:lstStyle/>
            <a:p>
              <a:pPr eaLnBrk="1" hangingPunct="1">
                <a:spcBef>
                  <a:spcPct val="50000"/>
                </a:spcBef>
                <a:defRPr/>
              </a:pPr>
              <a:r>
                <a:rPr lang="en-US" sz="3222" b="1" dirty="0">
                  <a:latin typeface="Arial" pitchFamily="34" charset="0"/>
                </a:rPr>
                <a:t>My Behavior</a:t>
              </a:r>
            </a:p>
          </p:txBody>
        </p:sp>
        <p:sp>
          <p:nvSpPr>
            <p:cNvPr id="63494" name="Text Box 6">
              <a:extLst>
                <a:ext uri="{FF2B5EF4-FFF2-40B4-BE49-F238E27FC236}">
                  <a16:creationId xmlns:a16="http://schemas.microsoft.com/office/drawing/2014/main" id="{42B034E3-9A2E-BF4D-BCC7-DB6DB0D05FC1}"/>
                </a:ext>
              </a:extLst>
            </p:cNvPr>
            <p:cNvSpPr txBox="1">
              <a:spLocks noChangeArrowheads="1"/>
            </p:cNvSpPr>
            <p:nvPr/>
          </p:nvSpPr>
          <p:spPr bwMode="auto">
            <a:xfrm>
              <a:off x="2111879" y="5034270"/>
              <a:ext cx="6707381" cy="382085"/>
            </a:xfrm>
            <a:prstGeom prst="rect">
              <a:avLst/>
            </a:prstGeom>
            <a:noFill/>
            <a:ln w="9525">
              <a:noFill/>
              <a:miter lim="800000"/>
              <a:headEnd/>
              <a:tailEnd/>
            </a:ln>
          </p:spPr>
          <p:txBody>
            <a:bodyPr lIns="90549" tIns="45276" rIns="90549" bIns="45276">
              <a:spAutoFit/>
            </a:bodyPr>
            <a:lstStyle/>
            <a:p>
              <a:pPr eaLnBrk="1" hangingPunct="1">
                <a:spcBef>
                  <a:spcPct val="50000"/>
                </a:spcBef>
                <a:defRPr/>
              </a:pPr>
              <a:r>
                <a:rPr lang="en-US" sz="2667" dirty="0">
                  <a:latin typeface="Arial" pitchFamily="34" charset="0"/>
                </a:rPr>
                <a:t>My </a:t>
              </a:r>
              <a:r>
                <a:rPr lang="en-US" sz="2667" b="1" dirty="0">
                  <a:latin typeface="Arial" pitchFamily="34" charset="0"/>
                </a:rPr>
                <a:t>PERCEPTON </a:t>
              </a:r>
              <a:r>
                <a:rPr lang="en-US" sz="2667" dirty="0">
                  <a:latin typeface="Arial" pitchFamily="34" charset="0"/>
                </a:rPr>
                <a:t>of Other’s Behavior/Values</a:t>
              </a:r>
            </a:p>
          </p:txBody>
        </p:sp>
        <p:sp>
          <p:nvSpPr>
            <p:cNvPr id="63495" name="AutoShape 7">
              <a:extLst>
                <a:ext uri="{FF2B5EF4-FFF2-40B4-BE49-F238E27FC236}">
                  <a16:creationId xmlns:a16="http://schemas.microsoft.com/office/drawing/2014/main" id="{97057E6A-8CC2-0E4E-A832-E9BCB3FA0575}"/>
                </a:ext>
              </a:extLst>
            </p:cNvPr>
            <p:cNvSpPr>
              <a:spLocks noChangeArrowheads="1"/>
            </p:cNvSpPr>
            <p:nvPr/>
          </p:nvSpPr>
          <p:spPr bwMode="auto">
            <a:xfrm rot="741583">
              <a:off x="937167" y="3708839"/>
              <a:ext cx="4342599" cy="468668"/>
            </a:xfrm>
            <a:prstGeom prst="rightArrow">
              <a:avLst>
                <a:gd name="adj1" fmla="val 64815"/>
                <a:gd name="adj2" fmla="val 263295"/>
              </a:avLst>
            </a:prstGeom>
            <a:solidFill>
              <a:srgbClr val="00B050"/>
            </a:solidFill>
            <a:ln w="9525">
              <a:noFill/>
              <a:miter lim="800000"/>
              <a:headEnd/>
              <a:tailEnd/>
            </a:ln>
          </p:spPr>
          <p:txBody>
            <a:bodyPr wrap="none" lIns="90549" tIns="45276" rIns="90549" bIns="45276" anchor="ctr"/>
            <a:lstStyle/>
            <a:p>
              <a:pPr algn="ctr">
                <a:defRPr/>
              </a:pPr>
              <a:endParaRPr lang="en-US" sz="4778" dirty="0">
                <a:solidFill>
                  <a:srgbClr val="CC99FF"/>
                </a:solidFill>
                <a:latin typeface="Arial" pitchFamily="34" charset="0"/>
              </a:endParaRPr>
            </a:p>
          </p:txBody>
        </p:sp>
        <p:cxnSp>
          <p:nvCxnSpPr>
            <p:cNvPr id="4105" name="AutoShape 8">
              <a:extLst>
                <a:ext uri="{FF2B5EF4-FFF2-40B4-BE49-F238E27FC236}">
                  <a16:creationId xmlns:a16="http://schemas.microsoft.com/office/drawing/2014/main" id="{339BAC5B-541C-A746-BE62-C5CAA567B9EC}"/>
                </a:ext>
              </a:extLst>
            </p:cNvPr>
            <p:cNvCxnSpPr>
              <a:cxnSpLocks noChangeShapeType="1"/>
              <a:stCxn id="63492" idx="0"/>
              <a:endCxn id="63491" idx="1"/>
            </p:cNvCxnSpPr>
            <p:nvPr/>
          </p:nvCxnSpPr>
          <p:spPr bwMode="auto">
            <a:xfrm flipV="1">
              <a:off x="754434" y="2002380"/>
              <a:ext cx="1303701" cy="1149160"/>
            </a:xfrm>
            <a:prstGeom prst="straightConnector1">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106" name="AutoShape 9">
              <a:extLst>
                <a:ext uri="{FF2B5EF4-FFF2-40B4-BE49-F238E27FC236}">
                  <a16:creationId xmlns:a16="http://schemas.microsoft.com/office/drawing/2014/main" id="{877FBD09-B27B-104D-ACF0-1D4572922DFC}"/>
                </a:ext>
              </a:extLst>
            </p:cNvPr>
            <p:cNvCxnSpPr>
              <a:cxnSpLocks noChangeShapeType="1"/>
              <a:stCxn id="63492" idx="2"/>
              <a:endCxn id="63494" idx="1"/>
            </p:cNvCxnSpPr>
            <p:nvPr/>
          </p:nvCxnSpPr>
          <p:spPr bwMode="auto">
            <a:xfrm>
              <a:off x="754434" y="3598648"/>
              <a:ext cx="1357445" cy="1626664"/>
            </a:xfrm>
            <a:prstGeom prst="straightConnector1">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4" name="Title 3">
            <a:extLst>
              <a:ext uri="{FF2B5EF4-FFF2-40B4-BE49-F238E27FC236}">
                <a16:creationId xmlns:a16="http://schemas.microsoft.com/office/drawing/2014/main" id="{A7F869A9-B217-4015-B96A-B1518CABD39D}"/>
              </a:ext>
            </a:extLst>
          </p:cNvPr>
          <p:cNvSpPr>
            <a:spLocks noGrp="1"/>
          </p:cNvSpPr>
          <p:nvPr>
            <p:ph type="title"/>
          </p:nvPr>
        </p:nvSpPr>
        <p:spPr/>
        <p:txBody>
          <a:bodyPr>
            <a:normAutofit fontScale="90000"/>
          </a:bodyPr>
          <a:lstStyle/>
          <a:p>
            <a:r>
              <a:rPr lang="en-US" dirty="0"/>
              <a:t>Our behavior follows our belief of what the “Norm” is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8CC3-CB7E-F644-8D6B-73B207686E4A}"/>
              </a:ext>
            </a:extLst>
          </p:cNvPr>
          <p:cNvSpPr>
            <a:spLocks noGrp="1"/>
          </p:cNvSpPr>
          <p:nvPr>
            <p:ph type="title"/>
          </p:nvPr>
        </p:nvSpPr>
        <p:spPr>
          <a:xfrm>
            <a:off x="241652" y="-15144"/>
            <a:ext cx="8468191" cy="709027"/>
          </a:xfrm>
        </p:spPr>
        <p:txBody>
          <a:bodyPr>
            <a:noAutofit/>
          </a:bodyPr>
          <a:lstStyle/>
          <a:p>
            <a:r>
              <a:rPr lang="en-US" sz="4000" dirty="0"/>
              <a:t>Agents of Change</a:t>
            </a:r>
          </a:p>
        </p:txBody>
      </p:sp>
      <p:pic>
        <p:nvPicPr>
          <p:cNvPr id="5" name="Content Placeholder 4" descr="A picture containing text&#10;&#10;Description automatically generated">
            <a:extLst>
              <a:ext uri="{FF2B5EF4-FFF2-40B4-BE49-F238E27FC236}">
                <a16:creationId xmlns:a16="http://schemas.microsoft.com/office/drawing/2014/main" id="{E7AD1A62-164F-1B40-8C93-BBB15203AE76}"/>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5804"/>
          <a:stretch/>
        </p:blipFill>
        <p:spPr>
          <a:xfrm>
            <a:off x="5004708" y="2465780"/>
            <a:ext cx="2429787" cy="3250835"/>
          </a:xfrm>
          <a:ln>
            <a:solidFill>
              <a:schemeClr val="bg1">
                <a:lumMod val="50000"/>
              </a:schemeClr>
            </a:solidFill>
          </a:ln>
        </p:spPr>
      </p:pic>
      <p:pic>
        <p:nvPicPr>
          <p:cNvPr id="7" name="Picture 6" descr="A group of people sitting in a classroom&#10;&#10;Description automatically generated with medium confidence">
            <a:extLst>
              <a:ext uri="{FF2B5EF4-FFF2-40B4-BE49-F238E27FC236}">
                <a16:creationId xmlns:a16="http://schemas.microsoft.com/office/drawing/2014/main" id="{2B676026-97B3-534C-AC56-60164BB918B3}"/>
              </a:ext>
            </a:extLst>
          </p:cNvPr>
          <p:cNvPicPr>
            <a:picLocks noChangeAspect="1"/>
          </p:cNvPicPr>
          <p:nvPr/>
        </p:nvPicPr>
        <p:blipFill rotWithShape="1">
          <a:blip r:embed="rId4">
            <a:extLst>
              <a:ext uri="{28A0092B-C50C-407E-A947-70E740481C1C}">
                <a14:useLocalDpi xmlns:a14="http://schemas.microsoft.com/office/drawing/2010/main" val="0"/>
              </a:ext>
            </a:extLst>
          </a:blip>
          <a:srcRect l="3785" b="4565"/>
          <a:stretch/>
        </p:blipFill>
        <p:spPr>
          <a:xfrm>
            <a:off x="589547" y="2610271"/>
            <a:ext cx="3981450" cy="2961851"/>
          </a:xfrm>
          <a:prstGeom prst="rect">
            <a:avLst/>
          </a:prstGeom>
          <a:ln>
            <a:solidFill>
              <a:schemeClr val="bg2"/>
            </a:solidFill>
          </a:ln>
        </p:spPr>
      </p:pic>
      <p:sp>
        <p:nvSpPr>
          <p:cNvPr id="3" name="Rectangle 2">
            <a:extLst>
              <a:ext uri="{FF2B5EF4-FFF2-40B4-BE49-F238E27FC236}">
                <a16:creationId xmlns:a16="http://schemas.microsoft.com/office/drawing/2014/main" id="{8E62C6FE-15DC-43C0-BEEB-96211F700AE5}"/>
              </a:ext>
            </a:extLst>
          </p:cNvPr>
          <p:cNvSpPr/>
          <p:nvPr/>
        </p:nvSpPr>
        <p:spPr>
          <a:xfrm>
            <a:off x="244046" y="893342"/>
            <a:ext cx="8299067" cy="523220"/>
          </a:xfrm>
          <a:prstGeom prst="rect">
            <a:avLst/>
          </a:prstGeom>
        </p:spPr>
        <p:txBody>
          <a:bodyPr wrap="none">
            <a:spAutoFit/>
          </a:bodyPr>
          <a:lstStyle/>
          <a:p>
            <a:r>
              <a:rPr lang="en-US" sz="2800" dirty="0">
                <a:solidFill>
                  <a:schemeClr val="bg1"/>
                </a:solidFill>
                <a:latin typeface="Arial" panose="020B0604020202020204" pitchFamily="34" charset="0"/>
                <a:cs typeface="Arial" panose="020B0604020202020204" pitchFamily="34" charset="0"/>
              </a:rPr>
              <a:t>Students Convert Data to Social Norms Messaging</a:t>
            </a:r>
          </a:p>
        </p:txBody>
      </p:sp>
      <p:sp>
        <p:nvSpPr>
          <p:cNvPr id="4" name="TextBox 3">
            <a:extLst>
              <a:ext uri="{FF2B5EF4-FFF2-40B4-BE49-F238E27FC236}">
                <a16:creationId xmlns:a16="http://schemas.microsoft.com/office/drawing/2014/main" id="{E288AC66-796C-46DB-930A-EB1C40469F66}"/>
              </a:ext>
            </a:extLst>
          </p:cNvPr>
          <p:cNvSpPr txBox="1"/>
          <p:nvPr/>
        </p:nvSpPr>
        <p:spPr>
          <a:xfrm>
            <a:off x="279752" y="1685951"/>
            <a:ext cx="890234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CPSV Clubs meet 1-2 times a month to plan 2 community service projects and/or school-wide prevention observance events.</a:t>
            </a:r>
          </a:p>
        </p:txBody>
      </p:sp>
    </p:spTree>
    <p:extLst>
      <p:ext uri="{BB962C8B-B14F-4D97-AF65-F5344CB8AC3E}">
        <p14:creationId xmlns:p14="http://schemas.microsoft.com/office/powerpoint/2010/main" val="222584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CA18-8B00-084E-A17D-01C1FF8F774C}"/>
              </a:ext>
            </a:extLst>
          </p:cNvPr>
          <p:cNvSpPr>
            <a:spLocks noGrp="1"/>
          </p:cNvSpPr>
          <p:nvPr>
            <p:ph type="title"/>
          </p:nvPr>
        </p:nvSpPr>
        <p:spPr>
          <a:xfrm>
            <a:off x="346" y="-152400"/>
            <a:ext cx="9562754" cy="1325563"/>
          </a:xfrm>
        </p:spPr>
        <p:txBody>
          <a:bodyPr>
            <a:normAutofit/>
          </a:bodyPr>
          <a:lstStyle/>
          <a:p>
            <a:r>
              <a:rPr lang="en-US" sz="4000" dirty="0"/>
              <a:t>Making CPSV districtwide</a:t>
            </a:r>
          </a:p>
        </p:txBody>
      </p:sp>
      <p:pic>
        <p:nvPicPr>
          <p:cNvPr id="6" name="Picture 5">
            <a:extLst>
              <a:ext uri="{FF2B5EF4-FFF2-40B4-BE49-F238E27FC236}">
                <a16:creationId xmlns:a16="http://schemas.microsoft.com/office/drawing/2014/main" id="{41F8113B-C94E-4F9D-A426-55149B734142}"/>
              </a:ext>
            </a:extLst>
          </p:cNvPr>
          <p:cNvPicPr>
            <a:picLocks noChangeAspect="1"/>
          </p:cNvPicPr>
          <p:nvPr/>
        </p:nvPicPr>
        <p:blipFill rotWithShape="1">
          <a:blip r:embed="rId2"/>
          <a:srcRect l="9166" t="24444" r="8751" b="7540"/>
          <a:stretch/>
        </p:blipFill>
        <p:spPr>
          <a:xfrm>
            <a:off x="533400" y="1173163"/>
            <a:ext cx="8077200" cy="5019723"/>
          </a:xfrm>
          <a:prstGeom prst="rect">
            <a:avLst/>
          </a:prstGeom>
        </p:spPr>
      </p:pic>
    </p:spTree>
    <p:extLst>
      <p:ext uri="{BB962C8B-B14F-4D97-AF65-F5344CB8AC3E}">
        <p14:creationId xmlns:p14="http://schemas.microsoft.com/office/powerpoint/2010/main" val="35727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2D5-F434-4C46-991F-25EC25972FC3}"/>
              </a:ext>
            </a:extLst>
          </p:cNvPr>
          <p:cNvSpPr>
            <a:spLocks noGrp="1"/>
          </p:cNvSpPr>
          <p:nvPr>
            <p:ph type="title"/>
          </p:nvPr>
        </p:nvSpPr>
        <p:spPr/>
        <p:txBody>
          <a:bodyPr>
            <a:normAutofit/>
          </a:bodyPr>
          <a:lstStyle/>
          <a:p>
            <a:r>
              <a:rPr lang="en-US" dirty="0"/>
              <a:t>What schools will do?</a:t>
            </a:r>
          </a:p>
        </p:txBody>
      </p:sp>
      <p:sp>
        <p:nvSpPr>
          <p:cNvPr id="3" name="Content Placeholder 2">
            <a:extLst>
              <a:ext uri="{FF2B5EF4-FFF2-40B4-BE49-F238E27FC236}">
                <a16:creationId xmlns:a16="http://schemas.microsoft.com/office/drawing/2014/main" id="{174BECEE-5235-FB4B-A000-77D9D1399FC4}"/>
              </a:ext>
            </a:extLst>
          </p:cNvPr>
          <p:cNvSpPr>
            <a:spLocks noGrp="1"/>
          </p:cNvSpPr>
          <p:nvPr>
            <p:ph idx="1"/>
          </p:nvPr>
        </p:nvSpPr>
        <p:spPr>
          <a:xfrm>
            <a:off x="398086" y="1171661"/>
            <a:ext cx="8587970" cy="4351338"/>
          </a:xfrm>
        </p:spPr>
        <p:txBody>
          <a:bodyPr>
            <a:normAutofit/>
          </a:bodyPr>
          <a:lstStyle/>
          <a:p>
            <a:r>
              <a:rPr lang="en-US" sz="1800" dirty="0"/>
              <a:t>Developing media campaigns to address normative misperception​</a:t>
            </a:r>
          </a:p>
          <a:p>
            <a:r>
              <a:rPr lang="en-US" sz="1800" dirty="0"/>
              <a:t>To influence behaviors that benefit individuals and communities for the greater social good ​</a:t>
            </a:r>
          </a:p>
          <a:p>
            <a:r>
              <a:rPr lang="en-US" sz="1800" dirty="0"/>
              <a:t>Using social norms marketing to inform our community that the majority of their peers do NOT engage in risky behaviors, can potentially lead them to avoid negative influences​</a:t>
            </a:r>
          </a:p>
          <a:p>
            <a:r>
              <a:rPr lang="en-US" sz="1800" dirty="0"/>
              <a:t>The campaign messages should be designed to correct the misperception about bullying and violence and to promote kindness</a:t>
            </a:r>
          </a:p>
          <a:p>
            <a:pPr marL="0" indent="0">
              <a:buNone/>
            </a:pPr>
            <a:endParaRPr lang="en-US" dirty="0"/>
          </a:p>
        </p:txBody>
      </p:sp>
      <p:pic>
        <p:nvPicPr>
          <p:cNvPr id="5" name="Picture 4" descr="A group of people raising their hands&#10;&#10;Description automatically generated">
            <a:extLst>
              <a:ext uri="{FF2B5EF4-FFF2-40B4-BE49-F238E27FC236}">
                <a16:creationId xmlns:a16="http://schemas.microsoft.com/office/drawing/2014/main" id="{BDC80522-D144-F24F-A7A1-379CD10B0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005" y="3909248"/>
            <a:ext cx="3738909" cy="2491604"/>
          </a:xfrm>
          <a:prstGeom prst="rect">
            <a:avLst/>
          </a:prstGeom>
        </p:spPr>
      </p:pic>
      <p:pic>
        <p:nvPicPr>
          <p:cNvPr id="7" name="Picture 6" descr="A group of people holding a banner&#10;&#10;Description automatically generated with medium confidence">
            <a:extLst>
              <a:ext uri="{FF2B5EF4-FFF2-40B4-BE49-F238E27FC236}">
                <a16:creationId xmlns:a16="http://schemas.microsoft.com/office/drawing/2014/main" id="{B9740C28-649C-364A-8673-67AC0AADF25E}"/>
              </a:ext>
            </a:extLst>
          </p:cNvPr>
          <p:cNvPicPr>
            <a:picLocks noChangeAspect="1"/>
          </p:cNvPicPr>
          <p:nvPr/>
        </p:nvPicPr>
        <p:blipFill rotWithShape="1">
          <a:blip r:embed="rId3">
            <a:extLst>
              <a:ext uri="{28A0092B-C50C-407E-A947-70E740481C1C}">
                <a14:useLocalDpi xmlns:a14="http://schemas.microsoft.com/office/drawing/2010/main" val="0"/>
              </a:ext>
            </a:extLst>
          </a:blip>
          <a:srcRect t="33714" b="13714"/>
          <a:stretch/>
        </p:blipFill>
        <p:spPr>
          <a:xfrm>
            <a:off x="398086" y="3984171"/>
            <a:ext cx="3340825" cy="2341759"/>
          </a:xfrm>
          <a:prstGeom prst="rect">
            <a:avLst/>
          </a:prstGeom>
        </p:spPr>
      </p:pic>
    </p:spTree>
    <p:extLst>
      <p:ext uri="{BB962C8B-B14F-4D97-AF65-F5344CB8AC3E}">
        <p14:creationId xmlns:p14="http://schemas.microsoft.com/office/powerpoint/2010/main" val="4157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8A03-5D8B-E341-96BD-F4CF0165A4EF}"/>
              </a:ext>
            </a:extLst>
          </p:cNvPr>
          <p:cNvSpPr>
            <a:spLocks noGrp="1"/>
          </p:cNvSpPr>
          <p:nvPr>
            <p:ph type="title"/>
          </p:nvPr>
        </p:nvSpPr>
        <p:spPr>
          <a:xfrm>
            <a:off x="770020" y="273888"/>
            <a:ext cx="8440624" cy="624089"/>
          </a:xfrm>
        </p:spPr>
        <p:txBody>
          <a:bodyPr vert="horz" lIns="91440" tIns="45720" rIns="91440" bIns="45720" rtlCol="0" anchor="b">
            <a:normAutofit fontScale="90000"/>
          </a:bodyPr>
          <a:lstStyle/>
          <a:p>
            <a:r>
              <a:rPr lang="en-US" sz="5700" kern="1200" dirty="0">
                <a:latin typeface="+mj-lt"/>
                <a:ea typeface="+mj-ea"/>
                <a:cs typeface="+mj-cs"/>
              </a:rPr>
              <a:t>ENTRY FORM</a:t>
            </a:r>
          </a:p>
        </p:txBody>
      </p:sp>
      <p:sp>
        <p:nvSpPr>
          <p:cNvPr id="8" name="Content Placeholder 7">
            <a:extLst>
              <a:ext uri="{FF2B5EF4-FFF2-40B4-BE49-F238E27FC236}">
                <a16:creationId xmlns:a16="http://schemas.microsoft.com/office/drawing/2014/main" id="{B962ABFE-2585-4964-AEC1-DDA380271A1A}"/>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1F2E1D58-90D7-42A2-8214-78A3A20F2008}"/>
              </a:ext>
            </a:extLst>
          </p:cNvPr>
          <p:cNvPicPr>
            <a:picLocks noChangeAspect="1"/>
          </p:cNvPicPr>
          <p:nvPr/>
        </p:nvPicPr>
        <p:blipFill>
          <a:blip r:embed="rId2"/>
          <a:stretch>
            <a:fillRect/>
          </a:stretch>
        </p:blipFill>
        <p:spPr>
          <a:xfrm>
            <a:off x="1894687" y="1118523"/>
            <a:ext cx="5742114" cy="5599647"/>
          </a:xfrm>
          <a:prstGeom prst="rect">
            <a:avLst/>
          </a:prstGeom>
        </p:spPr>
      </p:pic>
    </p:spTree>
    <p:extLst>
      <p:ext uri="{BB962C8B-B14F-4D97-AF65-F5344CB8AC3E}">
        <p14:creationId xmlns:p14="http://schemas.microsoft.com/office/powerpoint/2010/main" val="41018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5E34-E194-2745-80D3-EC6939389079}"/>
              </a:ext>
            </a:extLst>
          </p:cNvPr>
          <p:cNvSpPr>
            <a:spLocks noGrp="1"/>
          </p:cNvSpPr>
          <p:nvPr>
            <p:ph type="title"/>
          </p:nvPr>
        </p:nvSpPr>
        <p:spPr/>
        <p:txBody>
          <a:bodyPr>
            <a:normAutofit fontScale="90000"/>
          </a:bodyPr>
          <a:lstStyle/>
          <a:p>
            <a:r>
              <a:rPr lang="en-US" dirty="0"/>
              <a:t>PRO-SOCIAL CLUB YEARLY TIMELINE</a:t>
            </a:r>
          </a:p>
        </p:txBody>
      </p:sp>
      <p:sp>
        <p:nvSpPr>
          <p:cNvPr id="8" name="TextBox 7">
            <a:extLst>
              <a:ext uri="{FF2B5EF4-FFF2-40B4-BE49-F238E27FC236}">
                <a16:creationId xmlns:a16="http://schemas.microsoft.com/office/drawing/2014/main" id="{F8FD6CF2-D21F-0742-801C-928878526CFB}"/>
              </a:ext>
            </a:extLst>
          </p:cNvPr>
          <p:cNvSpPr txBox="1"/>
          <p:nvPr/>
        </p:nvSpPr>
        <p:spPr>
          <a:xfrm>
            <a:off x="56494" y="998855"/>
            <a:ext cx="4515506"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Year 1</a:t>
            </a:r>
          </a:p>
          <a:p>
            <a:pPr algn="ctr"/>
            <a:r>
              <a:rPr lang="en-US" sz="2400" b="1" dirty="0">
                <a:latin typeface="Arial" panose="020B0604020202020204" pitchFamily="34" charset="0"/>
                <a:cs typeface="Arial" panose="020B0604020202020204" pitchFamily="34" charset="0"/>
              </a:rPr>
              <a:t>Stipend for Facilitator</a:t>
            </a:r>
          </a:p>
        </p:txBody>
      </p:sp>
      <p:sp>
        <p:nvSpPr>
          <p:cNvPr id="9" name="TextBox 8">
            <a:extLst>
              <a:ext uri="{FF2B5EF4-FFF2-40B4-BE49-F238E27FC236}">
                <a16:creationId xmlns:a16="http://schemas.microsoft.com/office/drawing/2014/main" id="{5B6E8037-ABAE-824C-BD5C-E4E1CB36D53B}"/>
              </a:ext>
            </a:extLst>
          </p:cNvPr>
          <p:cNvSpPr txBox="1"/>
          <p:nvPr/>
        </p:nvSpPr>
        <p:spPr>
          <a:xfrm>
            <a:off x="5222754" y="978040"/>
            <a:ext cx="3645306"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Year 2 and 3</a:t>
            </a:r>
          </a:p>
          <a:p>
            <a:pPr algn="ctr"/>
            <a:r>
              <a:rPr lang="en-US" sz="2400" b="1" dirty="0">
                <a:latin typeface="Arial" panose="020B0604020202020204" pitchFamily="34" charset="0"/>
                <a:cs typeface="Arial" panose="020B0604020202020204" pitchFamily="34" charset="0"/>
              </a:rPr>
              <a:t>Materials Only</a:t>
            </a:r>
          </a:p>
        </p:txBody>
      </p:sp>
      <p:pic>
        <p:nvPicPr>
          <p:cNvPr id="6" name="Picture 5">
            <a:extLst>
              <a:ext uri="{FF2B5EF4-FFF2-40B4-BE49-F238E27FC236}">
                <a16:creationId xmlns:a16="http://schemas.microsoft.com/office/drawing/2014/main" id="{E3A78199-B7FB-4937-9A06-7F885AD10632}"/>
              </a:ext>
            </a:extLst>
          </p:cNvPr>
          <p:cNvPicPr>
            <a:picLocks noChangeAspect="1"/>
          </p:cNvPicPr>
          <p:nvPr/>
        </p:nvPicPr>
        <p:blipFill rotWithShape="1">
          <a:blip r:embed="rId3"/>
          <a:srcRect l="22917" t="24167" r="22917" b="7500"/>
          <a:stretch/>
        </p:blipFill>
        <p:spPr>
          <a:xfrm>
            <a:off x="60204" y="1809037"/>
            <a:ext cx="4631607" cy="4382213"/>
          </a:xfrm>
          <a:prstGeom prst="rect">
            <a:avLst/>
          </a:prstGeom>
          <a:ln>
            <a:solidFill>
              <a:schemeClr val="bg2"/>
            </a:solidFill>
          </a:ln>
        </p:spPr>
      </p:pic>
      <p:pic>
        <p:nvPicPr>
          <p:cNvPr id="10" name="Picture 9">
            <a:extLst>
              <a:ext uri="{FF2B5EF4-FFF2-40B4-BE49-F238E27FC236}">
                <a16:creationId xmlns:a16="http://schemas.microsoft.com/office/drawing/2014/main" id="{59D4B898-477E-49A0-8A6C-BA1414B8BBF9}"/>
              </a:ext>
            </a:extLst>
          </p:cNvPr>
          <p:cNvPicPr>
            <a:picLocks noChangeAspect="1"/>
          </p:cNvPicPr>
          <p:nvPr/>
        </p:nvPicPr>
        <p:blipFill rotWithShape="1">
          <a:blip r:embed="rId4"/>
          <a:srcRect l="51308" t="27598" r="10108" b="9723"/>
          <a:stretch/>
        </p:blipFill>
        <p:spPr>
          <a:xfrm>
            <a:off x="5090836" y="1829852"/>
            <a:ext cx="3914716" cy="4769730"/>
          </a:xfrm>
          <a:prstGeom prst="rect">
            <a:avLst/>
          </a:prstGeom>
          <a:ln>
            <a:solidFill>
              <a:schemeClr val="bg2"/>
            </a:solidFill>
          </a:ln>
        </p:spPr>
      </p:pic>
    </p:spTree>
    <p:extLst>
      <p:ext uri="{BB962C8B-B14F-4D97-AF65-F5344CB8AC3E}">
        <p14:creationId xmlns:p14="http://schemas.microsoft.com/office/powerpoint/2010/main" val="406956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spcAft>
                <a:spcPts val="600"/>
              </a:spcAft>
            </a:pPr>
            <a:fld id="{9A47194C-3E5A-854F-B5AE-A6634FC20B3C}" type="slidenum">
              <a:rPr lang="en-US" smtClean="0"/>
              <a:pPr>
                <a:spcAft>
                  <a:spcPts val="600"/>
                </a:spcAft>
              </a:pPr>
              <a:t>16</a:t>
            </a:fld>
            <a:endParaRPr lang="en-US" dirty="0"/>
          </a:p>
        </p:txBody>
      </p:sp>
      <p:pic>
        <p:nvPicPr>
          <p:cNvPr id="9" name="Picture 8" descr="A picture containing diagram&#10;&#10;Description automatically generated">
            <a:extLst>
              <a:ext uri="{FF2B5EF4-FFF2-40B4-BE49-F238E27FC236}">
                <a16:creationId xmlns:a16="http://schemas.microsoft.com/office/drawing/2014/main" id="{DEF30AB8-17ED-4A66-A1AD-DEF58ADF0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31" y="-136386"/>
            <a:ext cx="9599115" cy="7040880"/>
          </a:xfrm>
          <a:prstGeom prst="rect">
            <a:avLst/>
          </a:prstGeom>
        </p:spPr>
      </p:pic>
    </p:spTree>
    <p:extLst>
      <p:ext uri="{BB962C8B-B14F-4D97-AF65-F5344CB8AC3E}">
        <p14:creationId xmlns:p14="http://schemas.microsoft.com/office/powerpoint/2010/main" val="357273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4D065365-2AF1-4EAD-8215-64EF42B66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1" y="-18885"/>
            <a:ext cx="9470593" cy="6949440"/>
          </a:xfrm>
          <a:prstGeom prst="rect">
            <a:avLst/>
          </a:prstGeom>
        </p:spPr>
      </p:pic>
      <p:sp>
        <p:nvSpPr>
          <p:cNvPr id="4" name="Title 3"/>
          <p:cNvSpPr>
            <a:spLocks noGrp="1"/>
          </p:cNvSpPr>
          <p:nvPr>
            <p:ph type="title"/>
          </p:nvPr>
        </p:nvSpPr>
        <p:spPr>
          <a:xfrm>
            <a:off x="30996" y="-282959"/>
            <a:ext cx="7886700" cy="1325563"/>
          </a:xfrm>
        </p:spPr>
        <p:txBody>
          <a:bodyPr/>
          <a:lstStyle/>
          <a:p>
            <a:r>
              <a:rPr lang="en-US" dirty="0">
                <a:solidFill>
                  <a:schemeClr val="bg1"/>
                </a:solidFill>
              </a:rPr>
              <a:t>S.A.V.E PROMISE CLUB (SPC)</a:t>
            </a:r>
          </a:p>
        </p:txBody>
      </p:sp>
      <p:sp>
        <p:nvSpPr>
          <p:cNvPr id="2" name="Slide Number Placeholder 1"/>
          <p:cNvSpPr>
            <a:spLocks noGrp="1"/>
          </p:cNvSpPr>
          <p:nvPr>
            <p:ph type="sldNum" sz="quarter" idx="12"/>
          </p:nvPr>
        </p:nvSpPr>
        <p:spPr/>
        <p:txBody>
          <a:bodyPr/>
          <a:lstStyle/>
          <a:p>
            <a:fld id="{9A47194C-3E5A-854F-B5AE-A6634FC20B3C}" type="slidenum">
              <a:rPr lang="en-US" smtClean="0"/>
              <a:pPr/>
              <a:t>17</a:t>
            </a:fld>
            <a:endParaRPr lang="en-US" dirty="0"/>
          </a:p>
        </p:txBody>
      </p:sp>
      <p:sp>
        <p:nvSpPr>
          <p:cNvPr id="3" name="Text Placeholder 2"/>
          <p:cNvSpPr>
            <a:spLocks noGrp="1"/>
          </p:cNvSpPr>
          <p:nvPr>
            <p:ph type="body" sz="quarter" idx="4294967295"/>
          </p:nvPr>
        </p:nvSpPr>
        <p:spPr>
          <a:xfrm>
            <a:off x="5393411" y="896015"/>
            <a:ext cx="3984193" cy="5121294"/>
          </a:xfrm>
        </p:spPr>
        <p:txBody>
          <a:bodyPr>
            <a:normAutofit fontScale="92500" lnSpcReduction="10000"/>
          </a:bodyPr>
          <a:lstStyle/>
          <a:p>
            <a:r>
              <a:rPr lang="en-US" dirty="0"/>
              <a:t>Currently in almost 100 of about 144 elementary schools</a:t>
            </a:r>
          </a:p>
          <a:p>
            <a:pPr marL="0" indent="0">
              <a:buNone/>
            </a:pPr>
            <a:endParaRPr lang="en-US" sz="100" dirty="0"/>
          </a:p>
          <a:p>
            <a:r>
              <a:rPr lang="en-US" dirty="0"/>
              <a:t>The pro-social club Facilitator receives an annual $384 supplement</a:t>
            </a:r>
          </a:p>
          <a:p>
            <a:pPr marL="0" indent="0">
              <a:buNone/>
            </a:pPr>
            <a:endParaRPr lang="en-US" sz="200" dirty="0"/>
          </a:p>
          <a:p>
            <a:r>
              <a:rPr lang="en-US" dirty="0"/>
              <a:t>Yearly deliverables </a:t>
            </a:r>
          </a:p>
          <a:p>
            <a:pPr lvl="1"/>
            <a:r>
              <a:rPr lang="en-US" dirty="0"/>
              <a:t>Meet at least 1 time a month</a:t>
            </a:r>
          </a:p>
          <a:p>
            <a:pPr lvl="1"/>
            <a:r>
              <a:rPr lang="en-US" dirty="0"/>
              <a:t>Have at least 1 schoolwide event a month</a:t>
            </a:r>
          </a:p>
          <a:p>
            <a:pPr lvl="1"/>
            <a:r>
              <a:rPr lang="en-US" dirty="0"/>
              <a:t>Kick off each year with Start with Hello observance</a:t>
            </a:r>
          </a:p>
        </p:txBody>
      </p:sp>
      <p:pic>
        <p:nvPicPr>
          <p:cNvPr id="7" name="Picture 6">
            <a:extLst>
              <a:ext uri="{FF2B5EF4-FFF2-40B4-BE49-F238E27FC236}">
                <a16:creationId xmlns:a16="http://schemas.microsoft.com/office/drawing/2014/main" id="{717B5DF7-2A84-4E6B-828A-6A461EB79AA4}"/>
              </a:ext>
            </a:extLst>
          </p:cNvPr>
          <p:cNvPicPr>
            <a:picLocks noChangeAspect="1"/>
          </p:cNvPicPr>
          <p:nvPr/>
        </p:nvPicPr>
        <p:blipFill rotWithShape="1">
          <a:blip r:embed="rId4"/>
          <a:srcRect l="3987" r="4271"/>
          <a:stretch/>
        </p:blipFill>
        <p:spPr>
          <a:xfrm>
            <a:off x="208810" y="1580060"/>
            <a:ext cx="4780852" cy="4429314"/>
          </a:xfrm>
          <a:prstGeom prst="rect">
            <a:avLst/>
          </a:prstGeom>
          <a:ln>
            <a:solidFill>
              <a:schemeClr val="bg2"/>
            </a:solidFill>
          </a:ln>
        </p:spPr>
      </p:pic>
    </p:spTree>
    <p:extLst>
      <p:ext uri="{BB962C8B-B14F-4D97-AF65-F5344CB8AC3E}">
        <p14:creationId xmlns:p14="http://schemas.microsoft.com/office/powerpoint/2010/main" val="77742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843" y="4953000"/>
            <a:ext cx="7616608" cy="2156704"/>
          </a:xfrm>
        </p:spPr>
        <p:txBody>
          <a:bodyPr>
            <a:normAutofit/>
          </a:bodyPr>
          <a:lstStyle/>
          <a:p>
            <a:r>
              <a:rPr lang="en-US" sz="9600" dirty="0"/>
              <a:t>THANK YOU</a:t>
            </a:r>
          </a:p>
        </p:txBody>
      </p:sp>
    </p:spTree>
    <p:extLst>
      <p:ext uri="{BB962C8B-B14F-4D97-AF65-F5344CB8AC3E}">
        <p14:creationId xmlns:p14="http://schemas.microsoft.com/office/powerpoint/2010/main" val="199161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4501-5481-AF40-BBD0-8D197D69EA2A}"/>
              </a:ext>
            </a:extLst>
          </p:cNvPr>
          <p:cNvSpPr>
            <a:spLocks noGrp="1"/>
          </p:cNvSpPr>
          <p:nvPr>
            <p:ph type="ctrTitle"/>
          </p:nvPr>
        </p:nvSpPr>
        <p:spPr>
          <a:xfrm>
            <a:off x="-110908" y="5499434"/>
            <a:ext cx="9348395" cy="866274"/>
          </a:xfrm>
        </p:spPr>
        <p:txBody>
          <a:bodyPr>
            <a:normAutofit/>
          </a:bodyPr>
          <a:lstStyle/>
          <a:p>
            <a:pPr algn="ctr"/>
            <a:r>
              <a:rPr lang="en-US" dirty="0"/>
              <a:t>CHOOSE PEACE/STOP VIOLENCE</a:t>
            </a:r>
          </a:p>
        </p:txBody>
      </p:sp>
      <p:sp>
        <p:nvSpPr>
          <p:cNvPr id="3" name="Subtitle 2">
            <a:extLst>
              <a:ext uri="{FF2B5EF4-FFF2-40B4-BE49-F238E27FC236}">
                <a16:creationId xmlns:a16="http://schemas.microsoft.com/office/drawing/2014/main" id="{F9D9880E-ECBB-0C40-8422-E7E2707E394E}"/>
              </a:ext>
            </a:extLst>
          </p:cNvPr>
          <p:cNvSpPr>
            <a:spLocks noGrp="1"/>
          </p:cNvSpPr>
          <p:nvPr>
            <p:ph type="subTitle" idx="1"/>
          </p:nvPr>
        </p:nvSpPr>
        <p:spPr>
          <a:xfrm>
            <a:off x="-129958" y="6397625"/>
            <a:ext cx="9348394" cy="365125"/>
          </a:xfrm>
        </p:spPr>
        <p:txBody>
          <a:bodyPr>
            <a:normAutofit fontScale="92500" lnSpcReduction="10000"/>
          </a:bodyPr>
          <a:lstStyle/>
          <a:p>
            <a:pPr algn="ctr"/>
            <a:r>
              <a:rPr lang="en-US" dirty="0">
                <a:solidFill>
                  <a:schemeClr val="bg2"/>
                </a:solidFill>
              </a:rPr>
              <a:t>Michael Walker, Director</a:t>
            </a:r>
          </a:p>
        </p:txBody>
      </p:sp>
    </p:spTree>
    <p:extLst>
      <p:ext uri="{BB962C8B-B14F-4D97-AF65-F5344CB8AC3E}">
        <p14:creationId xmlns:p14="http://schemas.microsoft.com/office/powerpoint/2010/main" val="333749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411B-691B-DA46-BCB4-5290211397BA}"/>
              </a:ext>
            </a:extLst>
          </p:cNvPr>
          <p:cNvSpPr>
            <a:spLocks noGrp="1"/>
          </p:cNvSpPr>
          <p:nvPr>
            <p:ph type="title"/>
          </p:nvPr>
        </p:nvSpPr>
        <p:spPr/>
        <p:txBody>
          <a:bodyPr anchor="b">
            <a:normAutofit/>
          </a:bodyPr>
          <a:lstStyle/>
          <a:p>
            <a:r>
              <a:rPr lang="en-US" sz="4700" dirty="0"/>
              <a:t>What can we do?</a:t>
            </a:r>
          </a:p>
        </p:txBody>
      </p:sp>
      <p:sp>
        <p:nvSpPr>
          <p:cNvPr id="3" name="Content Placeholder 2">
            <a:extLst>
              <a:ext uri="{FF2B5EF4-FFF2-40B4-BE49-F238E27FC236}">
                <a16:creationId xmlns:a16="http://schemas.microsoft.com/office/drawing/2014/main" id="{8B3BACE6-B4FC-B34E-9829-18BBE243E9DB}"/>
              </a:ext>
            </a:extLst>
          </p:cNvPr>
          <p:cNvSpPr>
            <a:spLocks noGrp="1"/>
          </p:cNvSpPr>
          <p:nvPr>
            <p:ph idx="1"/>
          </p:nvPr>
        </p:nvSpPr>
        <p:spPr>
          <a:xfrm>
            <a:off x="1572127" y="1556084"/>
            <a:ext cx="6896939" cy="4621079"/>
          </a:xfrm>
        </p:spPr>
        <p:txBody>
          <a:bodyPr anchor="t">
            <a:normAutofit lnSpcReduction="10000"/>
          </a:bodyPr>
          <a:lstStyle/>
          <a:p>
            <a:pPr marL="0" indent="0">
              <a:buNone/>
            </a:pPr>
            <a:r>
              <a:rPr lang="en-US" dirty="0"/>
              <a:t>Choose Peace/Stop Violence (CPSV) is a comprehensive social norms initiative to educate, engage and empower youth to take action for the purpose of preventing bullying, youth violence, fostering social justice awareness to create safe and violence free environments and improving school climate through Positive Community Norms and Social Norms Marketing.  The initiative promotes peace, positive change, social emotional learning competencies (self-management, social awareness, relationship skills, self-awareness and responsible decision-making). In addition, it fosters resiliency and how to deal with life challenges in order to achieve academic success. </a:t>
            </a:r>
          </a:p>
        </p:txBody>
      </p:sp>
    </p:spTree>
    <p:extLst>
      <p:ext uri="{BB962C8B-B14F-4D97-AF65-F5344CB8AC3E}">
        <p14:creationId xmlns:p14="http://schemas.microsoft.com/office/powerpoint/2010/main" val="94883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13F0-DCBD-4008-B9FC-5540CDDA3355}"/>
              </a:ext>
            </a:extLst>
          </p:cNvPr>
          <p:cNvSpPr>
            <a:spLocks noGrp="1"/>
          </p:cNvSpPr>
          <p:nvPr>
            <p:ph type="title"/>
          </p:nvPr>
        </p:nvSpPr>
        <p:spPr>
          <a:xfrm>
            <a:off x="361950" y="-108486"/>
            <a:ext cx="9886950" cy="1152898"/>
          </a:xfrm>
        </p:spPr>
        <p:txBody>
          <a:bodyPr>
            <a:noAutofit/>
          </a:bodyPr>
          <a:lstStyle/>
          <a:p>
            <a:r>
              <a:rPr lang="en-US" sz="3400" dirty="0"/>
              <a:t>A successful Ongoing partnership</a:t>
            </a:r>
          </a:p>
        </p:txBody>
      </p:sp>
      <p:pic>
        <p:nvPicPr>
          <p:cNvPr id="7" name="Picture 6" descr="Logo&#10;&#10;Description automatically generated">
            <a:extLst>
              <a:ext uri="{FF2B5EF4-FFF2-40B4-BE49-F238E27FC236}">
                <a16:creationId xmlns:a16="http://schemas.microsoft.com/office/drawing/2014/main" id="{6A6A2766-D614-8C40-AC39-86F44DBB1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465" y="3073331"/>
            <a:ext cx="3670852" cy="2064854"/>
          </a:xfrm>
          <a:prstGeom prst="rect">
            <a:avLst/>
          </a:prstGeom>
        </p:spPr>
      </p:pic>
      <p:pic>
        <p:nvPicPr>
          <p:cNvPr id="9" name="Picture 8" descr="Text&#10;&#10;Description automatically generated">
            <a:extLst>
              <a:ext uri="{FF2B5EF4-FFF2-40B4-BE49-F238E27FC236}">
                <a16:creationId xmlns:a16="http://schemas.microsoft.com/office/drawing/2014/main" id="{8F358E68-1806-B44D-B4D2-64CF48FC7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548" y="3413112"/>
            <a:ext cx="2762487" cy="1642303"/>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8161F334-938E-744E-8325-C01D3F00F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082" y="1470839"/>
            <a:ext cx="3945835" cy="1152898"/>
          </a:xfrm>
          <a:prstGeom prst="rect">
            <a:avLst/>
          </a:prstGeom>
        </p:spPr>
      </p:pic>
    </p:spTree>
    <p:extLst>
      <p:ext uri="{BB962C8B-B14F-4D97-AF65-F5344CB8AC3E}">
        <p14:creationId xmlns:p14="http://schemas.microsoft.com/office/powerpoint/2010/main" val="4129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02C6-C5E6-824F-B0CF-76BA77025F22}"/>
              </a:ext>
            </a:extLst>
          </p:cNvPr>
          <p:cNvSpPr>
            <a:spLocks noGrp="1"/>
          </p:cNvSpPr>
          <p:nvPr>
            <p:ph type="title"/>
          </p:nvPr>
        </p:nvSpPr>
        <p:spPr/>
        <p:txBody>
          <a:bodyPr>
            <a:normAutofit/>
          </a:bodyPr>
          <a:lstStyle/>
          <a:p>
            <a:r>
              <a:rPr lang="en-US" dirty="0"/>
              <a:t>Current and Past CPSV Schools</a:t>
            </a:r>
          </a:p>
        </p:txBody>
      </p:sp>
      <p:sp>
        <p:nvSpPr>
          <p:cNvPr id="3" name="Content Placeholder 2">
            <a:extLst>
              <a:ext uri="{FF2B5EF4-FFF2-40B4-BE49-F238E27FC236}">
                <a16:creationId xmlns:a16="http://schemas.microsoft.com/office/drawing/2014/main" id="{F385D121-CC3B-5C48-95F5-6AE3EA004E23}"/>
              </a:ext>
            </a:extLst>
          </p:cNvPr>
          <p:cNvSpPr>
            <a:spLocks noGrp="1"/>
          </p:cNvSpPr>
          <p:nvPr>
            <p:ph idx="1"/>
          </p:nvPr>
        </p:nvSpPr>
        <p:spPr>
          <a:xfrm>
            <a:off x="368970" y="1033764"/>
            <a:ext cx="3136230" cy="4928885"/>
          </a:xfrm>
        </p:spPr>
        <p:txBody>
          <a:bodyPr>
            <a:normAutofit fontScale="92500" lnSpcReduction="20000"/>
          </a:bodyPr>
          <a:lstStyle/>
          <a:p>
            <a:pPr marL="0" indent="0">
              <a:spcAft>
                <a:spcPts val="600"/>
              </a:spcAft>
              <a:buNone/>
            </a:pPr>
            <a:r>
              <a:rPr lang="en-US" b="1" dirty="0"/>
              <a:t>Middle School</a:t>
            </a:r>
          </a:p>
          <a:p>
            <a:pPr marL="457200" indent="-457200">
              <a:buFont typeface="+mj-lt"/>
              <a:buAutoNum type="arabicPeriod"/>
            </a:pPr>
            <a:r>
              <a:rPr lang="en-US" dirty="0"/>
              <a:t>Glades</a:t>
            </a:r>
          </a:p>
          <a:p>
            <a:pPr marL="457200" indent="-457200">
              <a:buFont typeface="+mj-lt"/>
              <a:buAutoNum type="arabicPeriod"/>
            </a:pPr>
            <a:r>
              <a:rPr lang="en-US" dirty="0"/>
              <a:t>New Renaissance</a:t>
            </a:r>
          </a:p>
          <a:p>
            <a:pPr marL="457200" indent="-457200">
              <a:buFont typeface="+mj-lt"/>
              <a:buAutoNum type="arabicPeriod"/>
            </a:pPr>
            <a:r>
              <a:rPr lang="en-US" dirty="0"/>
              <a:t>Walter C Young</a:t>
            </a:r>
          </a:p>
          <a:p>
            <a:pPr marL="457200" indent="-457200">
              <a:buFont typeface="+mj-lt"/>
              <a:buAutoNum type="arabicPeriod"/>
            </a:pPr>
            <a:r>
              <a:rPr lang="en-US" dirty="0"/>
              <a:t>Silver Trails</a:t>
            </a:r>
          </a:p>
          <a:p>
            <a:pPr marL="457200" indent="-457200">
              <a:buFont typeface="+mj-lt"/>
              <a:buAutoNum type="arabicPeriod"/>
            </a:pPr>
            <a:r>
              <a:rPr lang="en-US" dirty="0"/>
              <a:t>McNicol</a:t>
            </a:r>
          </a:p>
          <a:p>
            <a:pPr marL="457200" indent="-457200">
              <a:buFont typeface="+mj-lt"/>
              <a:buAutoNum type="arabicPeriod"/>
            </a:pPr>
            <a:r>
              <a:rPr lang="en-US" dirty="0"/>
              <a:t>Gulfstream Academy</a:t>
            </a:r>
          </a:p>
          <a:p>
            <a:pPr marL="457200" indent="-457200">
              <a:buFont typeface="+mj-lt"/>
              <a:buAutoNum type="arabicPeriod"/>
            </a:pPr>
            <a:r>
              <a:rPr lang="en-US" dirty="0"/>
              <a:t>New River</a:t>
            </a:r>
          </a:p>
          <a:p>
            <a:pPr marL="457200" indent="-457200">
              <a:buFont typeface="+mj-lt"/>
              <a:buAutoNum type="arabicPeriod"/>
            </a:pPr>
            <a:r>
              <a:rPr lang="en-US" dirty="0"/>
              <a:t>Nova</a:t>
            </a:r>
          </a:p>
          <a:p>
            <a:pPr marL="457200" indent="-457200">
              <a:buFont typeface="+mj-lt"/>
              <a:buAutoNum type="arabicPeriod"/>
            </a:pPr>
            <a:r>
              <a:rPr lang="en-US" dirty="0"/>
              <a:t>Pompano Beach</a:t>
            </a:r>
          </a:p>
          <a:p>
            <a:pPr marL="457200" indent="-457200">
              <a:buFont typeface="+mj-lt"/>
              <a:buAutoNum type="arabicPeriod"/>
            </a:pPr>
            <a:r>
              <a:rPr lang="en-US" dirty="0"/>
              <a:t>William Dandy</a:t>
            </a:r>
          </a:p>
          <a:p>
            <a:pPr marL="457200" indent="-457200">
              <a:buFont typeface="+mj-lt"/>
              <a:buAutoNum type="arabicPeriod"/>
            </a:pPr>
            <a:r>
              <a:rPr lang="en-US" dirty="0"/>
              <a:t>Crystal Lake</a:t>
            </a:r>
          </a:p>
          <a:p>
            <a:pPr marL="0" indent="0" algn="ctr">
              <a:buNone/>
            </a:pPr>
            <a:endParaRPr lang="en-US" dirty="0"/>
          </a:p>
        </p:txBody>
      </p:sp>
      <p:sp>
        <p:nvSpPr>
          <p:cNvPr id="4" name="Content Placeholder 3">
            <a:extLst>
              <a:ext uri="{FF2B5EF4-FFF2-40B4-BE49-F238E27FC236}">
                <a16:creationId xmlns:a16="http://schemas.microsoft.com/office/drawing/2014/main" id="{7957B95D-BE22-4D42-A377-17150E562A60}"/>
              </a:ext>
            </a:extLst>
          </p:cNvPr>
          <p:cNvSpPr>
            <a:spLocks noGrp="1"/>
          </p:cNvSpPr>
          <p:nvPr>
            <p:ph sz="half" idx="4294967295"/>
          </p:nvPr>
        </p:nvSpPr>
        <p:spPr>
          <a:xfrm>
            <a:off x="3981450" y="1033765"/>
            <a:ext cx="4629150" cy="3030358"/>
          </a:xfrm>
        </p:spPr>
        <p:txBody>
          <a:bodyPr>
            <a:normAutofit fontScale="92500" lnSpcReduction="20000"/>
          </a:bodyPr>
          <a:lstStyle/>
          <a:p>
            <a:pPr marL="0" indent="0">
              <a:spcAft>
                <a:spcPts val="600"/>
              </a:spcAft>
              <a:buNone/>
            </a:pPr>
            <a:r>
              <a:rPr lang="en-US" b="1" dirty="0"/>
              <a:t>High School</a:t>
            </a:r>
          </a:p>
          <a:p>
            <a:pPr marL="457200" indent="-457200">
              <a:buFont typeface="+mj-lt"/>
              <a:buAutoNum type="arabicPeriod"/>
            </a:pPr>
            <a:r>
              <a:rPr lang="en-US" dirty="0"/>
              <a:t>Miramar</a:t>
            </a:r>
          </a:p>
          <a:p>
            <a:pPr marL="457200" indent="-457200">
              <a:buFont typeface="+mj-lt"/>
              <a:buAutoNum type="arabicPeriod"/>
            </a:pPr>
            <a:r>
              <a:rPr lang="en-US" dirty="0"/>
              <a:t>Flanagan</a:t>
            </a:r>
          </a:p>
          <a:p>
            <a:pPr marL="457200" indent="-457200">
              <a:buFont typeface="+mj-lt"/>
              <a:buAutoNum type="arabicPeriod"/>
            </a:pPr>
            <a:r>
              <a:rPr lang="en-US" dirty="0"/>
              <a:t>Hollywood Hills</a:t>
            </a:r>
          </a:p>
          <a:p>
            <a:pPr marL="457200" indent="-457200">
              <a:buFont typeface="+mj-lt"/>
              <a:buAutoNum type="arabicPeriod"/>
            </a:pPr>
            <a:r>
              <a:rPr lang="en-US" dirty="0"/>
              <a:t>Northeast</a:t>
            </a:r>
          </a:p>
          <a:p>
            <a:pPr marL="457200" indent="-457200">
              <a:buFont typeface="+mj-lt"/>
              <a:buAutoNum type="arabicPeriod"/>
            </a:pPr>
            <a:r>
              <a:rPr lang="en-US" dirty="0"/>
              <a:t>South Plantation</a:t>
            </a:r>
          </a:p>
          <a:p>
            <a:pPr marL="457200" indent="-457200">
              <a:buFont typeface="+mj-lt"/>
              <a:buAutoNum type="arabicPeriod"/>
            </a:pPr>
            <a:r>
              <a:rPr lang="en-US" dirty="0"/>
              <a:t>Blanche Ely</a:t>
            </a:r>
          </a:p>
          <a:p>
            <a:pPr marL="457200" indent="-457200">
              <a:buFont typeface="+mj-lt"/>
              <a:buAutoNum type="arabicPeriod"/>
            </a:pPr>
            <a:r>
              <a:rPr lang="en-US" dirty="0"/>
              <a:t>Boyd Anderson</a:t>
            </a:r>
          </a:p>
        </p:txBody>
      </p:sp>
      <p:sp>
        <p:nvSpPr>
          <p:cNvPr id="5" name="Content Placeholder 3">
            <a:extLst>
              <a:ext uri="{FF2B5EF4-FFF2-40B4-BE49-F238E27FC236}">
                <a16:creationId xmlns:a16="http://schemas.microsoft.com/office/drawing/2014/main" id="{30E3EC33-74B4-9F4C-AFD6-8CF26DE0165D}"/>
              </a:ext>
            </a:extLst>
          </p:cNvPr>
          <p:cNvSpPr txBox="1">
            <a:spLocks/>
          </p:cNvSpPr>
          <p:nvPr/>
        </p:nvSpPr>
        <p:spPr>
          <a:xfrm>
            <a:off x="3981450" y="4083173"/>
            <a:ext cx="4057650" cy="1898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b="1" dirty="0">
                <a:solidFill>
                  <a:schemeClr val="tx1"/>
                </a:solidFill>
              </a:rPr>
              <a:t>Schools Completed</a:t>
            </a:r>
          </a:p>
          <a:p>
            <a:pPr marL="342900" indent="-342900">
              <a:lnSpc>
                <a:spcPct val="100000"/>
              </a:lnSpc>
              <a:spcBef>
                <a:spcPts val="0"/>
              </a:spcBef>
              <a:buFont typeface="+mj-lt"/>
              <a:buAutoNum type="arabicPeriod"/>
            </a:pPr>
            <a:r>
              <a:rPr lang="en-US" sz="2200" dirty="0">
                <a:solidFill>
                  <a:schemeClr val="tx1"/>
                </a:solidFill>
              </a:rPr>
              <a:t>Sunrise</a:t>
            </a:r>
          </a:p>
          <a:p>
            <a:pPr marL="342900" indent="-342900">
              <a:lnSpc>
                <a:spcPct val="100000"/>
              </a:lnSpc>
              <a:spcBef>
                <a:spcPts val="0"/>
              </a:spcBef>
              <a:buFont typeface="+mj-lt"/>
              <a:buAutoNum type="arabicPeriod"/>
            </a:pPr>
            <a:r>
              <a:rPr lang="en-US" sz="2200" dirty="0">
                <a:solidFill>
                  <a:schemeClr val="tx1"/>
                </a:solidFill>
              </a:rPr>
              <a:t>Apollo</a:t>
            </a:r>
          </a:p>
          <a:p>
            <a:pPr marL="342900" indent="-342900">
              <a:lnSpc>
                <a:spcPct val="100000"/>
              </a:lnSpc>
              <a:spcBef>
                <a:spcPts val="0"/>
              </a:spcBef>
              <a:buFont typeface="+mj-lt"/>
              <a:buAutoNum type="arabicPeriod"/>
            </a:pPr>
            <a:r>
              <a:rPr lang="en-US" sz="2200" dirty="0">
                <a:solidFill>
                  <a:schemeClr val="tx1"/>
                </a:solidFill>
              </a:rPr>
              <a:t>Rickards</a:t>
            </a:r>
          </a:p>
          <a:p>
            <a:pPr marL="342900" indent="-342900">
              <a:lnSpc>
                <a:spcPct val="100000"/>
              </a:lnSpc>
              <a:spcBef>
                <a:spcPts val="0"/>
              </a:spcBef>
              <a:buFont typeface="+mj-lt"/>
              <a:buAutoNum type="arabicPeriod"/>
            </a:pPr>
            <a:r>
              <a:rPr lang="en-US" sz="2200" dirty="0">
                <a:solidFill>
                  <a:schemeClr val="tx1"/>
                </a:solidFill>
              </a:rPr>
              <a:t>Coral Glades</a:t>
            </a:r>
          </a:p>
          <a:p>
            <a:pPr marL="0" indent="0">
              <a:lnSpc>
                <a:spcPct val="100000"/>
              </a:lnSpc>
              <a:spcBef>
                <a:spcPts val="0"/>
              </a:spcBef>
              <a:buFont typeface="Arial" panose="020B0604020202020204" pitchFamily="34" charset="0"/>
              <a:buNone/>
            </a:pPr>
            <a:endParaRPr lang="en-US" sz="2200" dirty="0">
              <a:solidFill>
                <a:schemeClr val="tx1"/>
              </a:solidFill>
            </a:endParaRPr>
          </a:p>
        </p:txBody>
      </p:sp>
    </p:spTree>
    <p:extLst>
      <p:ext uri="{BB962C8B-B14F-4D97-AF65-F5344CB8AC3E}">
        <p14:creationId xmlns:p14="http://schemas.microsoft.com/office/powerpoint/2010/main" val="205396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FD55-D55A-0144-A2C6-93A990AB632B}"/>
              </a:ext>
            </a:extLst>
          </p:cNvPr>
          <p:cNvSpPr>
            <a:spLocks noGrp="1"/>
          </p:cNvSpPr>
          <p:nvPr>
            <p:ph type="title"/>
          </p:nvPr>
        </p:nvSpPr>
        <p:spPr/>
        <p:txBody>
          <a:bodyPr/>
          <a:lstStyle/>
          <a:p>
            <a:r>
              <a:rPr lang="en-US" dirty="0"/>
              <a:t>How it will help</a:t>
            </a:r>
          </a:p>
        </p:txBody>
      </p:sp>
      <p:sp>
        <p:nvSpPr>
          <p:cNvPr id="3" name="Content Placeholder 2">
            <a:extLst>
              <a:ext uri="{FF2B5EF4-FFF2-40B4-BE49-F238E27FC236}">
                <a16:creationId xmlns:a16="http://schemas.microsoft.com/office/drawing/2014/main" id="{8B80717E-03E2-734A-A44A-BD47374E96F8}"/>
              </a:ext>
            </a:extLst>
          </p:cNvPr>
          <p:cNvSpPr>
            <a:spLocks noGrp="1"/>
          </p:cNvSpPr>
          <p:nvPr>
            <p:ph idx="1"/>
          </p:nvPr>
        </p:nvSpPr>
        <p:spPr>
          <a:xfrm>
            <a:off x="1572127" y="1065986"/>
            <a:ext cx="7491280" cy="3475262"/>
          </a:xfrm>
        </p:spPr>
        <p:txBody>
          <a:bodyPr>
            <a:normAutofit/>
          </a:bodyPr>
          <a:lstStyle/>
          <a:p>
            <a:pPr marL="0" indent="0">
              <a:buNone/>
            </a:pPr>
            <a:r>
              <a:rPr lang="en-US" sz="2000" dirty="0"/>
              <a:t>Improve the health and safety in your community with </a:t>
            </a:r>
            <a:r>
              <a:rPr lang="en-US" sz="2000" b="1" dirty="0"/>
              <a:t>Positive Community Norms (PCN)</a:t>
            </a:r>
            <a:r>
              <a:rPr lang="en-US" sz="2000" dirty="0"/>
              <a:t> that promote:</a:t>
            </a:r>
          </a:p>
          <a:p>
            <a:r>
              <a:rPr lang="en-US" sz="2000" dirty="0"/>
              <a:t>Reduced rates of Acts Against Persons (fighting, assault/threat, bullying, etc.) in student discipline.</a:t>
            </a:r>
          </a:p>
          <a:p>
            <a:r>
              <a:rPr lang="en-US" sz="2000" dirty="0"/>
              <a:t>Improved student resiliency, pro-social behavior, and social-emotional learning.</a:t>
            </a:r>
          </a:p>
          <a:p>
            <a:r>
              <a:rPr lang="en-US" sz="2000" dirty="0"/>
              <a:t>Increased school-wide awareness of bullying, violence prevention, and social justice issues.</a:t>
            </a:r>
          </a:p>
          <a:p>
            <a:r>
              <a:rPr lang="en-US" sz="2000" dirty="0"/>
              <a:t>Increased student civic and academic engagement.</a:t>
            </a:r>
          </a:p>
          <a:p>
            <a:pPr marL="0" indent="0">
              <a:buNone/>
            </a:pPr>
            <a:endParaRPr lang="en-US" sz="2000" dirty="0"/>
          </a:p>
        </p:txBody>
      </p:sp>
      <p:pic>
        <p:nvPicPr>
          <p:cNvPr id="5" name="Picture 4" descr="A picture containing text, indoor&#10;&#10;Description automatically generated">
            <a:extLst>
              <a:ext uri="{FF2B5EF4-FFF2-40B4-BE49-F238E27FC236}">
                <a16:creationId xmlns:a16="http://schemas.microsoft.com/office/drawing/2014/main" id="{85741842-D26F-2C4A-93ED-BDCEEE3E6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070" y="4421775"/>
            <a:ext cx="3187337" cy="2390503"/>
          </a:xfrm>
          <a:prstGeom prst="rect">
            <a:avLst/>
          </a:prstGeom>
        </p:spPr>
      </p:pic>
      <p:pic>
        <p:nvPicPr>
          <p:cNvPr id="7" name="Picture 6" descr="A picture containing text, building, window&#10;&#10;Description automatically generated">
            <a:extLst>
              <a:ext uri="{FF2B5EF4-FFF2-40B4-BE49-F238E27FC236}">
                <a16:creationId xmlns:a16="http://schemas.microsoft.com/office/drawing/2014/main" id="{646D03AC-ACB8-124B-A479-63B1DEF9AD2F}"/>
              </a:ext>
            </a:extLst>
          </p:cNvPr>
          <p:cNvPicPr>
            <a:picLocks noChangeAspect="1"/>
          </p:cNvPicPr>
          <p:nvPr/>
        </p:nvPicPr>
        <p:blipFill rotWithShape="1">
          <a:blip r:embed="rId4">
            <a:extLst>
              <a:ext uri="{28A0092B-C50C-407E-A947-70E740481C1C}">
                <a14:useLocalDpi xmlns:a14="http://schemas.microsoft.com/office/drawing/2010/main" val="0"/>
              </a:ext>
            </a:extLst>
          </a:blip>
          <a:srcRect l="317" t="31000" r="-2756" b="16031"/>
          <a:stretch/>
        </p:blipFill>
        <p:spPr>
          <a:xfrm>
            <a:off x="766576" y="4906054"/>
            <a:ext cx="5002710" cy="1541417"/>
          </a:xfrm>
          <a:prstGeom prst="rect">
            <a:avLst/>
          </a:prstGeom>
        </p:spPr>
      </p:pic>
    </p:spTree>
    <p:extLst>
      <p:ext uri="{BB962C8B-B14F-4D97-AF65-F5344CB8AC3E}">
        <p14:creationId xmlns:p14="http://schemas.microsoft.com/office/powerpoint/2010/main" val="401970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EFD6-4777-4365-AFC6-A2B8164C4FB7}"/>
              </a:ext>
            </a:extLst>
          </p:cNvPr>
          <p:cNvSpPr>
            <a:spLocks noGrp="1"/>
          </p:cNvSpPr>
          <p:nvPr>
            <p:ph type="title"/>
          </p:nvPr>
        </p:nvSpPr>
        <p:spPr>
          <a:xfrm>
            <a:off x="-656" y="169615"/>
            <a:ext cx="9144000" cy="518526"/>
          </a:xfrm>
        </p:spPr>
        <p:txBody>
          <a:bodyPr>
            <a:normAutofit fontScale="90000"/>
          </a:bodyPr>
          <a:lstStyle/>
          <a:p>
            <a:r>
              <a:rPr lang="en-US" dirty="0"/>
              <a:t>Data from Past CPSV prevention work</a:t>
            </a:r>
          </a:p>
        </p:txBody>
      </p:sp>
      <p:pic>
        <p:nvPicPr>
          <p:cNvPr id="5" name="Content Placeholder 4" descr="Chart, line chart, box and whisker chart&#10;&#10;Description automatically generated">
            <a:extLst>
              <a:ext uri="{FF2B5EF4-FFF2-40B4-BE49-F238E27FC236}">
                <a16:creationId xmlns:a16="http://schemas.microsoft.com/office/drawing/2014/main" id="{E4DD47CE-C3FF-D346-ADEA-825097D33C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667" t="39990" r="17117" b="31232"/>
          <a:stretch/>
        </p:blipFill>
        <p:spPr>
          <a:xfrm>
            <a:off x="-3677" y="1018407"/>
            <a:ext cx="4576175" cy="2558561"/>
          </a:xfrm>
        </p:spPr>
      </p:pic>
      <p:pic>
        <p:nvPicPr>
          <p:cNvPr id="7" name="Picture 6" descr="Chart&#10;&#10;Description automatically generated">
            <a:extLst>
              <a:ext uri="{FF2B5EF4-FFF2-40B4-BE49-F238E27FC236}">
                <a16:creationId xmlns:a16="http://schemas.microsoft.com/office/drawing/2014/main" id="{BE7F0CC5-0A4E-5C46-89FC-A5FD13E486DD}"/>
              </a:ext>
            </a:extLst>
          </p:cNvPr>
          <p:cNvPicPr>
            <a:picLocks noChangeAspect="1"/>
          </p:cNvPicPr>
          <p:nvPr/>
        </p:nvPicPr>
        <p:blipFill rotWithShape="1">
          <a:blip r:embed="rId3">
            <a:extLst>
              <a:ext uri="{28A0092B-C50C-407E-A947-70E740481C1C}">
                <a14:useLocalDpi xmlns:a14="http://schemas.microsoft.com/office/drawing/2010/main" val="0"/>
              </a:ext>
            </a:extLst>
          </a:blip>
          <a:srcRect t="34569" b="32214"/>
          <a:stretch/>
        </p:blipFill>
        <p:spPr>
          <a:xfrm>
            <a:off x="1136120" y="3639522"/>
            <a:ext cx="6871760" cy="3048864"/>
          </a:xfrm>
          <a:prstGeom prst="rect">
            <a:avLst/>
          </a:prstGeom>
          <a:ln>
            <a:solidFill>
              <a:schemeClr val="accent1">
                <a:lumMod val="20000"/>
                <a:lumOff val="80000"/>
              </a:schemeClr>
            </a:solidFill>
          </a:ln>
        </p:spPr>
      </p:pic>
      <p:pic>
        <p:nvPicPr>
          <p:cNvPr id="6" name="Content Placeholder 4" descr="Chart, line chart, box and whisker chart&#10;&#10;Description automatically generated">
            <a:extLst>
              <a:ext uri="{FF2B5EF4-FFF2-40B4-BE49-F238E27FC236}">
                <a16:creationId xmlns:a16="http://schemas.microsoft.com/office/drawing/2014/main" id="{39611918-D4F3-4E3C-8922-75CCFA29745C}"/>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68286" r="17117" b="2936"/>
          <a:stretch/>
        </p:blipFill>
        <p:spPr>
          <a:xfrm>
            <a:off x="4504258" y="1004759"/>
            <a:ext cx="4600855" cy="2572359"/>
          </a:xfrm>
          <a:prstGeom prst="rect">
            <a:avLst/>
          </a:prstGeom>
        </p:spPr>
      </p:pic>
    </p:spTree>
    <p:extLst>
      <p:ext uri="{BB962C8B-B14F-4D97-AF65-F5344CB8AC3E}">
        <p14:creationId xmlns:p14="http://schemas.microsoft.com/office/powerpoint/2010/main" val="118947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462FA2DE-518E-FE4D-A3AE-6571F50B45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5" t="2701" r="4252" b="3040"/>
          <a:stretch/>
        </p:blipFill>
        <p:spPr>
          <a:xfrm>
            <a:off x="2197767" y="192505"/>
            <a:ext cx="4299285" cy="5598696"/>
          </a:xfrm>
          <a:ln>
            <a:solidFill>
              <a:schemeClr val="accent1">
                <a:lumMod val="20000"/>
                <a:lumOff val="80000"/>
              </a:schemeClr>
            </a:solidFill>
          </a:ln>
        </p:spPr>
      </p:pic>
    </p:spTree>
    <p:extLst>
      <p:ext uri="{BB962C8B-B14F-4D97-AF65-F5344CB8AC3E}">
        <p14:creationId xmlns:p14="http://schemas.microsoft.com/office/powerpoint/2010/main" val="212642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57A2-8651-6E45-86CF-FECBBF47BA01}"/>
              </a:ext>
            </a:extLst>
          </p:cNvPr>
          <p:cNvSpPr>
            <a:spLocks noGrp="1"/>
          </p:cNvSpPr>
          <p:nvPr>
            <p:ph type="title"/>
          </p:nvPr>
        </p:nvSpPr>
        <p:spPr/>
        <p:txBody>
          <a:bodyPr>
            <a:normAutofit/>
          </a:bodyPr>
          <a:lstStyle/>
          <a:p>
            <a:r>
              <a:rPr lang="en-US" sz="4000" dirty="0"/>
              <a:t>Social Norms Theory</a:t>
            </a:r>
          </a:p>
        </p:txBody>
      </p:sp>
      <p:sp>
        <p:nvSpPr>
          <p:cNvPr id="3" name="Content Placeholder 2">
            <a:extLst>
              <a:ext uri="{FF2B5EF4-FFF2-40B4-BE49-F238E27FC236}">
                <a16:creationId xmlns:a16="http://schemas.microsoft.com/office/drawing/2014/main" id="{7EB76AA2-58B0-664F-82ED-5608CEAEEF04}"/>
              </a:ext>
            </a:extLst>
          </p:cNvPr>
          <p:cNvSpPr>
            <a:spLocks noGrp="1"/>
          </p:cNvSpPr>
          <p:nvPr>
            <p:ph idx="1"/>
          </p:nvPr>
        </p:nvSpPr>
        <p:spPr>
          <a:xfrm>
            <a:off x="811630" y="1531069"/>
            <a:ext cx="7520739" cy="3441984"/>
          </a:xfrm>
        </p:spPr>
        <p:txBody>
          <a:bodyPr>
            <a:normAutofit/>
          </a:bodyPr>
          <a:lstStyle/>
          <a:p>
            <a:pPr marL="0" indent="0" algn="ctr">
              <a:buNone/>
            </a:pPr>
            <a:r>
              <a:rPr lang="en-US" sz="4000" dirty="0"/>
              <a:t>Because of </a:t>
            </a:r>
            <a:r>
              <a:rPr lang="en-US" sz="4000" u="sng" dirty="0">
                <a:solidFill>
                  <a:srgbClr val="FF0000"/>
                </a:solidFill>
              </a:rPr>
              <a:t>misperceptions</a:t>
            </a:r>
            <a:r>
              <a:rPr lang="en-US" sz="4000" dirty="0">
                <a:solidFill>
                  <a:schemeClr val="tx1"/>
                </a:solidFill>
              </a:rPr>
              <a:t>,</a:t>
            </a:r>
          </a:p>
          <a:p>
            <a:pPr marL="0" indent="0" algn="ctr">
              <a:buNone/>
            </a:pPr>
            <a:r>
              <a:rPr lang="en-US" sz="4000" dirty="0">
                <a:solidFill>
                  <a:schemeClr val="tx1"/>
                </a:solidFill>
              </a:rPr>
              <a:t>the theory predicts that</a:t>
            </a:r>
          </a:p>
          <a:p>
            <a:pPr marL="0" indent="0" algn="ctr">
              <a:buNone/>
            </a:pPr>
            <a:r>
              <a:rPr lang="en-US" sz="4000" dirty="0">
                <a:solidFill>
                  <a:srgbClr val="FF0000"/>
                </a:solidFill>
              </a:rPr>
              <a:t>problem behavior increases </a:t>
            </a:r>
            <a:r>
              <a:rPr lang="en-US" sz="4000" dirty="0">
                <a:solidFill>
                  <a:schemeClr val="tx1"/>
                </a:solidFill>
              </a:rPr>
              <a:t>and</a:t>
            </a:r>
          </a:p>
          <a:p>
            <a:pPr marL="0" indent="0" algn="ctr">
              <a:buNone/>
            </a:pPr>
            <a:r>
              <a:rPr lang="en-US" sz="4000" dirty="0">
                <a:solidFill>
                  <a:srgbClr val="FF0000"/>
                </a:solidFill>
              </a:rPr>
              <a:t>healthy behavior decreases. </a:t>
            </a:r>
          </a:p>
        </p:txBody>
      </p:sp>
    </p:spTree>
    <p:extLst>
      <p:ext uri="{BB962C8B-B14F-4D97-AF65-F5344CB8AC3E}">
        <p14:creationId xmlns:p14="http://schemas.microsoft.com/office/powerpoint/2010/main" val="36659201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1598</TotalTime>
  <Words>1124</Words>
  <Application>Microsoft Office PowerPoint</Application>
  <PresentationFormat>On-screen Show (4:3)</PresentationFormat>
  <Paragraphs>117</Paragraphs>
  <Slides>18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Helvetica</vt:lpstr>
      <vt:lpstr>lato</vt:lpstr>
      <vt:lpstr>Times</vt:lpstr>
      <vt:lpstr>varela round</vt:lpstr>
      <vt:lpstr>Wingdings</vt:lpstr>
      <vt:lpstr>Office Theme</vt:lpstr>
      <vt:lpstr>The Big 5</vt:lpstr>
      <vt:lpstr>CHOOSE PEACE/STOP VIOLENCE</vt:lpstr>
      <vt:lpstr>What can we do?</vt:lpstr>
      <vt:lpstr>A successful Ongoing partnership</vt:lpstr>
      <vt:lpstr>Current and Past CPSV Schools</vt:lpstr>
      <vt:lpstr>How it will help</vt:lpstr>
      <vt:lpstr>Data from Past CPSV prevention work</vt:lpstr>
      <vt:lpstr>PowerPoint Presentation</vt:lpstr>
      <vt:lpstr>Social Norms Theory</vt:lpstr>
      <vt:lpstr>Our behavior follows our belief of what the “Norm” is</vt:lpstr>
      <vt:lpstr>Agents of Change</vt:lpstr>
      <vt:lpstr>Making CPSV districtwide</vt:lpstr>
      <vt:lpstr>What schools will do?</vt:lpstr>
      <vt:lpstr>ENTRY FORM</vt:lpstr>
      <vt:lpstr>PRO-SOCIAL CLUB YEARLY TIMELINE</vt:lpstr>
      <vt:lpstr>PowerPoint Presentation</vt:lpstr>
      <vt:lpstr>S.A.V.E PROMISE CLUB (SPC)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C. Wood</dc:creator>
  <cp:lastModifiedBy>Michael W. Walker</cp:lastModifiedBy>
  <cp:revision>32</cp:revision>
  <dcterms:created xsi:type="dcterms:W3CDTF">2019-01-30T19:16:29Z</dcterms:created>
  <dcterms:modified xsi:type="dcterms:W3CDTF">2021-12-06T20:49:11Z</dcterms:modified>
</cp:coreProperties>
</file>